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handoutMasterIdLst>
    <p:handoutMasterId r:id="rId85"/>
  </p:handoutMasterIdLst>
  <p:sldIdLst>
    <p:sldId id="256" r:id="rId2"/>
    <p:sldId id="463" r:id="rId3"/>
    <p:sldId id="271" r:id="rId4"/>
    <p:sldId id="379" r:id="rId5"/>
    <p:sldId id="380" r:id="rId6"/>
    <p:sldId id="413" r:id="rId7"/>
    <p:sldId id="381" r:id="rId8"/>
    <p:sldId id="383" r:id="rId9"/>
    <p:sldId id="384" r:id="rId10"/>
    <p:sldId id="385" r:id="rId11"/>
    <p:sldId id="477" r:id="rId12"/>
    <p:sldId id="382" r:id="rId13"/>
    <p:sldId id="386" r:id="rId14"/>
    <p:sldId id="465" r:id="rId15"/>
    <p:sldId id="391" r:id="rId16"/>
    <p:sldId id="392" r:id="rId17"/>
    <p:sldId id="466" r:id="rId18"/>
    <p:sldId id="393" r:id="rId19"/>
    <p:sldId id="398" r:id="rId20"/>
    <p:sldId id="399" r:id="rId21"/>
    <p:sldId id="401" r:id="rId22"/>
    <p:sldId id="403" r:id="rId23"/>
    <p:sldId id="289" r:id="rId24"/>
    <p:sldId id="404" r:id="rId25"/>
    <p:sldId id="405" r:id="rId26"/>
    <p:sldId id="406" r:id="rId27"/>
    <p:sldId id="407" r:id="rId28"/>
    <p:sldId id="408" r:id="rId29"/>
    <p:sldId id="414" r:id="rId30"/>
    <p:sldId id="415" r:id="rId31"/>
    <p:sldId id="416" r:id="rId32"/>
    <p:sldId id="417" r:id="rId33"/>
    <p:sldId id="418" r:id="rId34"/>
    <p:sldId id="419" r:id="rId35"/>
    <p:sldId id="420" r:id="rId36"/>
    <p:sldId id="421" r:id="rId37"/>
    <p:sldId id="423" r:id="rId38"/>
    <p:sldId id="425" r:id="rId39"/>
    <p:sldId id="467" r:id="rId40"/>
    <p:sldId id="429" r:id="rId41"/>
    <p:sldId id="430" r:id="rId42"/>
    <p:sldId id="431" r:id="rId43"/>
    <p:sldId id="432" r:id="rId44"/>
    <p:sldId id="433" r:id="rId45"/>
    <p:sldId id="434" r:id="rId46"/>
    <p:sldId id="435" r:id="rId47"/>
    <p:sldId id="436" r:id="rId48"/>
    <p:sldId id="437" r:id="rId49"/>
    <p:sldId id="438" r:id="rId50"/>
    <p:sldId id="439" r:id="rId51"/>
    <p:sldId id="440" r:id="rId52"/>
    <p:sldId id="441" r:id="rId53"/>
    <p:sldId id="442" r:id="rId54"/>
    <p:sldId id="459" r:id="rId55"/>
    <p:sldId id="460" r:id="rId56"/>
    <p:sldId id="461" r:id="rId57"/>
    <p:sldId id="469" r:id="rId58"/>
    <p:sldId id="462" r:id="rId59"/>
    <p:sldId id="409" r:id="rId60"/>
    <p:sldId id="410" r:id="rId61"/>
    <p:sldId id="453" r:id="rId62"/>
    <p:sldId id="454" r:id="rId63"/>
    <p:sldId id="455" r:id="rId64"/>
    <p:sldId id="456" r:id="rId65"/>
    <p:sldId id="457" r:id="rId66"/>
    <p:sldId id="458" r:id="rId67"/>
    <p:sldId id="443" r:id="rId68"/>
    <p:sldId id="444" r:id="rId69"/>
    <p:sldId id="396" r:id="rId70"/>
    <p:sldId id="445" r:id="rId71"/>
    <p:sldId id="446" r:id="rId72"/>
    <p:sldId id="447" r:id="rId73"/>
    <p:sldId id="448" r:id="rId74"/>
    <p:sldId id="449" r:id="rId75"/>
    <p:sldId id="450" r:id="rId76"/>
    <p:sldId id="451" r:id="rId77"/>
    <p:sldId id="470" r:id="rId78"/>
    <p:sldId id="472" r:id="rId79"/>
    <p:sldId id="473" r:id="rId80"/>
    <p:sldId id="474" r:id="rId81"/>
    <p:sldId id="475" r:id="rId82"/>
    <p:sldId id="47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EABCE5-8DBE-CC49-ABC5-F4BE75080927}">
          <p14:sldIdLst>
            <p14:sldId id="256"/>
            <p14:sldId id="463"/>
          </p14:sldIdLst>
        </p14:section>
        <p14:section name="Overview" id="{711BD607-88E1-784D-9558-3A51B4A1FF0A}">
          <p14:sldIdLst>
            <p14:sldId id="271"/>
            <p14:sldId id="379"/>
            <p14:sldId id="380"/>
            <p14:sldId id="413"/>
            <p14:sldId id="381"/>
            <p14:sldId id="383"/>
            <p14:sldId id="384"/>
            <p14:sldId id="385"/>
            <p14:sldId id="477"/>
            <p14:sldId id="382"/>
            <p14:sldId id="386"/>
          </p14:sldIdLst>
        </p14:section>
        <p14:section name="Data Model" id="{1A407E7A-20C4-034F-9BEA-00C1F9A63B4C}">
          <p14:sldIdLst>
            <p14:sldId id="465"/>
            <p14:sldId id="391"/>
            <p14:sldId id="392"/>
            <p14:sldId id="466"/>
            <p14:sldId id="393"/>
            <p14:sldId id="398"/>
            <p14:sldId id="399"/>
            <p14:sldId id="401"/>
            <p14:sldId id="403"/>
            <p14:sldId id="289"/>
            <p14:sldId id="404"/>
            <p14:sldId id="405"/>
            <p14:sldId id="406"/>
            <p14:sldId id="407"/>
            <p14:sldId id="408"/>
          </p14:sldIdLst>
        </p14:section>
        <p14:section name="Replication" id="{14FD388A-2BBE-3E43-B03D-7382448F65A4}">
          <p14:sldIdLst>
            <p14:sldId id="414"/>
            <p14:sldId id="415"/>
            <p14:sldId id="416"/>
            <p14:sldId id="417"/>
            <p14:sldId id="418"/>
            <p14:sldId id="419"/>
            <p14:sldId id="420"/>
            <p14:sldId id="421"/>
            <p14:sldId id="423"/>
            <p14:sldId id="425"/>
            <p14:sldId id="467"/>
          </p14:sldIdLst>
        </p14:section>
        <p14:section name="Sharding" id="{9335443C-E903-4743-B79B-DAF6F156AD42}">
          <p14:sldIdLst>
            <p14:sldId id="429"/>
            <p14:sldId id="430"/>
            <p14:sldId id="431"/>
          </p14:sldIdLst>
        </p14:section>
        <p14:section name="Performance" id="{1F015D76-62B3-9545-8BE0-B1D3A2ACA087}">
          <p14:sldIdLst>
            <p14:sldId id="432"/>
            <p14:sldId id="433"/>
            <p14:sldId id="434"/>
          </p14:sldIdLst>
        </p14:section>
        <p14:section name="Deployment Architecture" id="{4338F655-1F58-E747-BEAB-37C2366F16BD}">
          <p14:sldIdLst>
            <p14:sldId id="435"/>
            <p14:sldId id="436"/>
            <p14:sldId id="437"/>
            <p14:sldId id="438"/>
            <p14:sldId id="439"/>
            <p14:sldId id="440"/>
          </p14:sldIdLst>
        </p14:section>
        <p14:section name="Security" id="{B6193327-6BA4-EF40-AB2D-6C3593D4DD32}">
          <p14:sldIdLst>
            <p14:sldId id="441"/>
            <p14:sldId id="442"/>
          </p14:sldIdLst>
        </p14:section>
        <p14:section name="MongoDB &amp; Hadoop" id="{C2F74225-35E9-1743-B3CE-447C775012E3}">
          <p14:sldIdLst>
            <p14:sldId id="459"/>
            <p14:sldId id="460"/>
            <p14:sldId id="461"/>
            <p14:sldId id="469"/>
            <p14:sldId id="462"/>
            <p14:sldId id="409"/>
            <p14:sldId id="410"/>
          </p14:sldIdLst>
        </p14:section>
        <p14:section name="Competitive Information" id="{CECCFBC9-809A-394B-93D0-3E649E59390A}">
          <p14:sldIdLst>
            <p14:sldId id="453"/>
            <p14:sldId id="454"/>
            <p14:sldId id="455"/>
            <p14:sldId id="456"/>
            <p14:sldId id="457"/>
            <p14:sldId id="458"/>
          </p14:sldIdLst>
        </p14:section>
        <p14:section name="Operations" id="{BA8BBED2-419D-5248-8609-D1A19F6EEAD4}">
          <p14:sldIdLst>
            <p14:sldId id="443"/>
            <p14:sldId id="444"/>
            <p14:sldId id="396"/>
            <p14:sldId id="445"/>
            <p14:sldId id="446"/>
            <p14:sldId id="447"/>
            <p14:sldId id="448"/>
            <p14:sldId id="449"/>
            <p14:sldId id="450"/>
            <p14:sldId id="451"/>
            <p14:sldId id="470"/>
            <p14:sldId id="472"/>
            <p14:sldId id="473"/>
            <p14:sldId id="474"/>
            <p14:sldId id="475"/>
            <p14:sldId id="476"/>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6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5" autoAdjust="0"/>
    <p:restoredTop sz="95318" autoAdjust="0"/>
  </p:normalViewPr>
  <p:slideViewPr>
    <p:cSldViewPr snapToObjects="1">
      <p:cViewPr>
        <p:scale>
          <a:sx n="105" d="100"/>
          <a:sy n="105" d="100"/>
        </p:scale>
        <p:origin x="-30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Objects="1">
      <p:cViewPr varScale="1">
        <p:scale>
          <a:sx n="111" d="100"/>
          <a:sy n="111" d="100"/>
        </p:scale>
        <p:origin x="3144" y="224"/>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0E65F9-1E43-8A4D-897E-A8BE7583D5C1}" type="datetimeFigureOut">
              <a:rPr lang="en-US" smtClean="0"/>
              <a:t>9/21/16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CD3530-C1BE-5F4E-B2F6-C16957305B1F}" type="slidenum">
              <a:rPr lang="en-US" smtClean="0"/>
              <a:t>‹#›</a:t>
            </a:fld>
            <a:endParaRPr lang="en-US"/>
          </a:p>
        </p:txBody>
      </p:sp>
    </p:spTree>
    <p:extLst>
      <p:ext uri="{BB962C8B-B14F-4D97-AF65-F5344CB8AC3E}">
        <p14:creationId xmlns:p14="http://schemas.microsoft.com/office/powerpoint/2010/main" val="1128867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708E0C-F32A-0A4A-8DFD-0B0BBCCD9958}" type="datetimeFigureOut">
              <a:rPr lang="en-US" smtClean="0"/>
              <a:t>9/21/16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6630D-DDB1-2240-B490-0D167507570D}" type="slidenum">
              <a:rPr lang="en-US" smtClean="0"/>
              <a:t>‹#›</a:t>
            </a:fld>
            <a:endParaRPr lang="en-US"/>
          </a:p>
        </p:txBody>
      </p:sp>
    </p:spTree>
    <p:extLst>
      <p:ext uri="{BB962C8B-B14F-4D97-AF65-F5344CB8AC3E}">
        <p14:creationId xmlns:p14="http://schemas.microsoft.com/office/powerpoint/2010/main" val="898900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4</a:t>
            </a:fld>
            <a:endParaRPr lang="en-US"/>
          </a:p>
        </p:txBody>
      </p:sp>
    </p:spTree>
    <p:extLst>
      <p:ext uri="{BB962C8B-B14F-4D97-AF65-F5344CB8AC3E}">
        <p14:creationId xmlns:p14="http://schemas.microsoft.com/office/powerpoint/2010/main" val="1408201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16</a:t>
            </a:fld>
            <a:endParaRPr lang="en-US"/>
          </a:p>
        </p:txBody>
      </p:sp>
    </p:spTree>
    <p:extLst>
      <p:ext uri="{BB962C8B-B14F-4D97-AF65-F5344CB8AC3E}">
        <p14:creationId xmlns:p14="http://schemas.microsoft.com/office/powerpoint/2010/main" val="423535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17</a:t>
            </a:fld>
            <a:endParaRPr lang="en-US"/>
          </a:p>
        </p:txBody>
      </p:sp>
    </p:spTree>
    <p:extLst>
      <p:ext uri="{BB962C8B-B14F-4D97-AF65-F5344CB8AC3E}">
        <p14:creationId xmlns:p14="http://schemas.microsoft.com/office/powerpoint/2010/main" val="4235359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18</a:t>
            </a:fld>
            <a:endParaRPr lang="en-US"/>
          </a:p>
        </p:txBody>
      </p:sp>
    </p:spTree>
    <p:extLst>
      <p:ext uri="{BB962C8B-B14F-4D97-AF65-F5344CB8AC3E}">
        <p14:creationId xmlns:p14="http://schemas.microsoft.com/office/powerpoint/2010/main" val="4235359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19</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20</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5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Dynamic schemas bring great agility, but it is also important that controls can be implemented to maintain data quality, especially if the database is powering multiple applications, or is integrated into a larger data management platform that feeds into upstream and downstream systems. Rather than delegating enforcement of these controls back into application code, MongoDB provides Document Validation within the database. </a:t>
            </a:r>
            <a:endParaRPr lang="en-US" dirty="0" smtClean="0"/>
          </a:p>
          <a:p>
            <a:pPr>
              <a:lnSpc>
                <a:spcPct val="150000"/>
              </a:lnSpc>
            </a:pPr>
            <a:endParaRPr lang="en-US" sz="1200" dirty="0" smtClean="0">
              <a:solidFill>
                <a:srgbClr val="494747"/>
              </a:solidFill>
            </a:endParaRPr>
          </a:p>
          <a:p>
            <a:pPr>
              <a:lnSpc>
                <a:spcPct val="150000"/>
              </a:lnSpc>
            </a:pPr>
            <a:r>
              <a:rPr lang="en-US" sz="1200" dirty="0" smtClean="0">
                <a:solidFill>
                  <a:srgbClr val="494747"/>
                </a:solidFill>
              </a:rPr>
              <a:t>Enforce data quality across multiple teams and applications </a:t>
            </a:r>
          </a:p>
          <a:p>
            <a:pPr>
              <a:lnSpc>
                <a:spcPct val="150000"/>
              </a:lnSpc>
            </a:pPr>
            <a:endParaRPr lang="en-US" sz="1200" dirty="0" smtClean="0">
              <a:solidFill>
                <a:srgbClr val="494747"/>
              </a:solidFill>
            </a:endParaRPr>
          </a:p>
          <a:p>
            <a:pPr>
              <a:lnSpc>
                <a:spcPct val="150000"/>
              </a:lnSpc>
            </a:pPr>
            <a:r>
              <a:rPr lang="en-US" sz="1200" dirty="0" smtClean="0">
                <a:solidFill>
                  <a:srgbClr val="494747"/>
                </a:solidFill>
              </a:rPr>
              <a:t>Use familiar MongoDB expressions to control document structure</a:t>
            </a:r>
          </a:p>
          <a:p>
            <a:pPr>
              <a:lnSpc>
                <a:spcPct val="150000"/>
              </a:lnSpc>
            </a:pPr>
            <a:endParaRPr lang="en-US" sz="1200" dirty="0" smtClean="0">
              <a:solidFill>
                <a:srgbClr val="494747"/>
              </a:solidFill>
            </a:endParaRPr>
          </a:p>
          <a:p>
            <a:pPr>
              <a:lnSpc>
                <a:spcPct val="150000"/>
              </a:lnSpc>
            </a:pPr>
            <a:r>
              <a:rPr lang="en-US" sz="1200" dirty="0" smtClean="0">
                <a:solidFill>
                  <a:srgbClr val="494747"/>
                </a:solidFill>
              </a:rPr>
              <a:t>Validation is optional and can be as simple as a single field, all the way to every field, including existence, data types, and regular expressions</a:t>
            </a:r>
          </a:p>
          <a:p>
            <a:pPr>
              <a:lnSpc>
                <a:spcPct val="150000"/>
              </a:lnSpc>
            </a:pPr>
            <a:endParaRPr lang="en-US" sz="1200" dirty="0" smtClean="0">
              <a:solidFill>
                <a:srgbClr val="494747"/>
              </a:solidFill>
            </a:endParaRPr>
          </a:p>
          <a:p>
            <a:pPr>
              <a:lnSpc>
                <a:spcPct val="150000"/>
              </a:lnSpc>
            </a:pPr>
            <a:r>
              <a:rPr lang="en-US" sz="1200" dirty="0" smtClean="0">
                <a:solidFill>
                  <a:srgbClr val="494747"/>
                </a:solidFill>
              </a:rPr>
              <a:t>Much more flexible than the implementations</a:t>
            </a:r>
            <a:r>
              <a:rPr lang="en-US" sz="1200" baseline="0" dirty="0" smtClean="0">
                <a:solidFill>
                  <a:srgbClr val="494747"/>
                </a:solidFill>
              </a:rPr>
              <a:t> of data governance you’ll find in relational databases</a:t>
            </a:r>
            <a:endParaRPr lang="en-US" sz="1200" dirty="0" smtClean="0">
              <a:solidFill>
                <a:srgbClr val="494747"/>
              </a:solidFill>
            </a:endParaRP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22</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50000"/>
              </a:lnSpc>
              <a:buNone/>
            </a:pPr>
            <a:r>
              <a:rPr lang="en-US" sz="1400" b="1" dirty="0" smtClean="0">
                <a:solidFill>
                  <a:srgbClr val="494747"/>
                </a:solidFill>
              </a:rPr>
              <a:t>The example above adds a rule to the </a:t>
            </a:r>
            <a:r>
              <a:rPr lang="en-US" sz="1400" i="1" dirty="0" smtClean="0">
                <a:solidFill>
                  <a:srgbClr val="494747"/>
                </a:solidFill>
              </a:rPr>
              <a:t>contacts</a:t>
            </a:r>
            <a:r>
              <a:rPr lang="en-US" sz="1400" b="1" dirty="0" smtClean="0">
                <a:solidFill>
                  <a:srgbClr val="494747"/>
                </a:solidFill>
              </a:rPr>
              <a:t> collection that validates: </a:t>
            </a:r>
          </a:p>
          <a:p>
            <a:pPr marL="0" indent="0">
              <a:lnSpc>
                <a:spcPct val="150000"/>
              </a:lnSpc>
              <a:buNone/>
            </a:pPr>
            <a:endParaRPr lang="en-US" sz="1400" b="1" dirty="0" smtClean="0">
              <a:solidFill>
                <a:srgbClr val="494747"/>
              </a:solidFill>
            </a:endParaRPr>
          </a:p>
          <a:p>
            <a:pPr>
              <a:lnSpc>
                <a:spcPct val="150000"/>
              </a:lnSpc>
            </a:pPr>
            <a:r>
              <a:rPr lang="en-US" dirty="0" smtClean="0">
                <a:solidFill>
                  <a:srgbClr val="494747"/>
                </a:solidFill>
              </a:rPr>
              <a:t>The year of birth is no later than 1994</a:t>
            </a:r>
          </a:p>
          <a:p>
            <a:pPr>
              <a:lnSpc>
                <a:spcPct val="150000"/>
              </a:lnSpc>
            </a:pPr>
            <a:r>
              <a:rPr lang="en-US" dirty="0" smtClean="0">
                <a:solidFill>
                  <a:srgbClr val="494747"/>
                </a:solidFill>
              </a:rPr>
              <a:t>The document contains a phone number and / or an email address</a:t>
            </a:r>
          </a:p>
          <a:p>
            <a:pPr>
              <a:lnSpc>
                <a:spcPct val="150000"/>
              </a:lnSpc>
            </a:pPr>
            <a:r>
              <a:rPr lang="en-US" dirty="0" smtClean="0">
                <a:solidFill>
                  <a:srgbClr val="494747"/>
                </a:solidFill>
              </a:rPr>
              <a:t>When present, the phone number and email addresses are strings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23</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charset="0"/>
              </a:rPr>
              <a:t>Rich queries, text search, geospatial, aggregation, </a:t>
            </a:r>
            <a:r>
              <a:rPr lang="en-US" dirty="0" err="1" smtClean="0">
                <a:latin typeface="Calibri" charset="0"/>
              </a:rPr>
              <a:t>mapreduce</a:t>
            </a:r>
            <a:r>
              <a:rPr lang="en-US" dirty="0" smtClean="0">
                <a:latin typeface="Calibri" charset="0"/>
              </a:rPr>
              <a:t> are types of things you can build based on the richness of the query model. </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25</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pPr>
            <a:r>
              <a:rPr lang="en-US" dirty="0" smtClean="0">
                <a:solidFill>
                  <a:srgbClr val="494747"/>
                </a:solidFill>
              </a:rPr>
              <a:t>Blend data from multiple sources for analysis</a:t>
            </a:r>
          </a:p>
          <a:p>
            <a:pPr>
              <a:lnSpc>
                <a:spcPct val="150000"/>
              </a:lnSpc>
            </a:pPr>
            <a:r>
              <a:rPr lang="en-US" dirty="0" smtClean="0">
                <a:solidFill>
                  <a:srgbClr val="494747"/>
                </a:solidFill>
              </a:rPr>
              <a:t>Higher performance analytics with less application-side code and less effort from your developers </a:t>
            </a:r>
          </a:p>
          <a:p>
            <a:pPr>
              <a:lnSpc>
                <a:spcPct val="150000"/>
              </a:lnSpc>
            </a:pPr>
            <a:r>
              <a:rPr lang="en-US" dirty="0" smtClean="0">
                <a:solidFill>
                  <a:srgbClr val="494747"/>
                </a:solidFill>
              </a:rPr>
              <a:t>Executed via the new $lookup operator, a stage in the MongoDB Aggregation Framework pipeline</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26</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50000"/>
              </a:lnSpc>
              <a:buNone/>
            </a:pPr>
            <a:r>
              <a:rPr lang="en-US" b="1" dirty="0" smtClean="0">
                <a:solidFill>
                  <a:srgbClr val="494747"/>
                </a:solidFill>
              </a:rPr>
              <a:t>Start with the original collection; each record (document) contains a number of shapes (keys), each with a particular color (value)  </a:t>
            </a:r>
          </a:p>
          <a:p>
            <a:pPr marL="0" indent="0">
              <a:lnSpc>
                <a:spcPct val="150000"/>
              </a:lnSpc>
              <a:buNone/>
            </a:pPr>
            <a:endParaRPr lang="en-US" b="1" dirty="0" smtClean="0">
              <a:solidFill>
                <a:srgbClr val="494747"/>
              </a:solidFill>
            </a:endParaRPr>
          </a:p>
          <a:p>
            <a:pPr>
              <a:lnSpc>
                <a:spcPct val="150000"/>
              </a:lnSpc>
            </a:pPr>
            <a:r>
              <a:rPr lang="en-US" dirty="0" smtClean="0">
                <a:solidFill>
                  <a:srgbClr val="494747"/>
                </a:solidFill>
              </a:rPr>
              <a:t>$match filters out documents that don’t contain a red diamond</a:t>
            </a:r>
          </a:p>
          <a:p>
            <a:pPr>
              <a:lnSpc>
                <a:spcPct val="150000"/>
              </a:lnSpc>
            </a:pPr>
            <a:r>
              <a:rPr lang="en-US" dirty="0" smtClean="0">
                <a:solidFill>
                  <a:srgbClr val="494747"/>
                </a:solidFill>
              </a:rPr>
              <a:t>$project adds a new “square” attribute with a value computed from the value (color) of the snowflake and triangle attributes </a:t>
            </a:r>
          </a:p>
          <a:p>
            <a:pPr>
              <a:lnSpc>
                <a:spcPct val="150000"/>
              </a:lnSpc>
            </a:pPr>
            <a:r>
              <a:rPr lang="en-US" dirty="0" smtClean="0">
                <a:solidFill>
                  <a:srgbClr val="494747"/>
                </a:solidFill>
              </a:rPr>
              <a:t>$lookup performs a left outer join with another collection, with the star being the comparison key</a:t>
            </a:r>
          </a:p>
          <a:p>
            <a:pPr>
              <a:lnSpc>
                <a:spcPct val="150000"/>
              </a:lnSpc>
            </a:pPr>
            <a:r>
              <a:rPr lang="en-US" dirty="0" smtClean="0">
                <a:solidFill>
                  <a:srgbClr val="494747"/>
                </a:solidFill>
              </a:rPr>
              <a:t>Finally, the $group stage groups the data by the color of the square and produces statistics for each group</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27</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6</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28</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smtClean="0"/>
              <a:t>High Availability – Ensure application availability during many types of failures</a:t>
            </a:r>
          </a:p>
          <a:p>
            <a:endParaRPr lang="en-US" b="0" i="0" dirty="0" smtClean="0"/>
          </a:p>
          <a:p>
            <a:pPr>
              <a:lnSpc>
                <a:spcPct val="150000"/>
              </a:lnSpc>
            </a:pPr>
            <a:r>
              <a:rPr lang="en-US" dirty="0" smtClean="0">
                <a:solidFill>
                  <a:srgbClr val="494747"/>
                </a:solidFill>
              </a:rPr>
              <a:t>Meet stringent SLAs with </a:t>
            </a:r>
            <a:r>
              <a:rPr lang="en-US" b="1" dirty="0" smtClean="0">
                <a:solidFill>
                  <a:srgbClr val="494747"/>
                </a:solidFill>
              </a:rPr>
              <a:t>fast-failover algorithm</a:t>
            </a:r>
          </a:p>
          <a:p>
            <a:pPr lvl="1">
              <a:lnSpc>
                <a:spcPct val="150000"/>
              </a:lnSpc>
            </a:pPr>
            <a:r>
              <a:rPr lang="en-US" dirty="0" smtClean="0">
                <a:solidFill>
                  <a:srgbClr val="494747"/>
                </a:solidFill>
              </a:rPr>
              <a:t>Under 2 seconds to detect and recover from replica set primary failure </a:t>
            </a:r>
          </a:p>
          <a:p>
            <a:endParaRPr lang="en-US" b="0" i="0" dirty="0" smtClean="0"/>
          </a:p>
          <a:p>
            <a:r>
              <a:rPr lang="en-US" b="0" i="0" dirty="0" smtClean="0"/>
              <a:t>Disaster Recovery – Address the RTO and RPO goals for business continuity</a:t>
            </a:r>
          </a:p>
          <a:p>
            <a:r>
              <a:rPr lang="en-US" b="0" i="0" dirty="0" smtClean="0"/>
              <a:t>Maintenance – Perform upgrades and other maintenance operations with no application downtime</a:t>
            </a:r>
          </a:p>
          <a:p>
            <a:endParaRPr lang="en-US" b="0" i="0" dirty="0" smtClean="0"/>
          </a:p>
          <a:p>
            <a:r>
              <a:rPr lang="en-US" b="0" i="0" dirty="0" err="1" smtClean="0"/>
              <a:t>Secondaries</a:t>
            </a:r>
            <a:r>
              <a:rPr lang="en-US" b="0" i="0" dirty="0" smtClean="0"/>
              <a:t> can be used for a variety of applications – failover, hot backup, rolling upgrades,</a:t>
            </a:r>
            <a:r>
              <a:rPr lang="en-US" b="0" i="0" baseline="0" dirty="0" smtClean="0"/>
              <a:t> data locality and privacy and workload isolation</a:t>
            </a:r>
            <a:endParaRPr lang="en-US" b="0" i="0"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30</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31</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32</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33</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34</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35</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36</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37</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38</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B588EA-35B0-C547-9EE1-339E23A03986}" type="slidenum">
              <a:rPr lang="en-US" smtClean="0"/>
              <a:t>8</a:t>
            </a:fld>
            <a:endParaRPr lang="en-US"/>
          </a:p>
        </p:txBody>
      </p:sp>
    </p:spTree>
    <p:extLst>
      <p:ext uri="{BB962C8B-B14F-4D97-AF65-F5344CB8AC3E}">
        <p14:creationId xmlns:p14="http://schemas.microsoft.com/office/powerpoint/2010/main" val="2234427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39</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MongoDB provides horizontal scale-out for databases using a technique called </a:t>
            </a:r>
            <a:r>
              <a:rPr lang="en-US" dirty="0" err="1" smtClean="0"/>
              <a:t>sharding</a:t>
            </a:r>
            <a:r>
              <a:rPr lang="en-US" dirty="0" smtClean="0"/>
              <a:t>, which is trans- parent to applications. </a:t>
            </a:r>
            <a:r>
              <a:rPr lang="en-US" dirty="0" err="1" smtClean="0"/>
              <a:t>Sharding</a:t>
            </a:r>
            <a:r>
              <a:rPr lang="en-US" dirty="0" smtClean="0"/>
              <a:t> distributes data across multiple physical partitions called shards. </a:t>
            </a:r>
            <a:r>
              <a:rPr lang="en-US" dirty="0" err="1" smtClean="0"/>
              <a:t>Sharding</a:t>
            </a:r>
            <a:r>
              <a:rPr lang="en-US" dirty="0" smtClean="0"/>
              <a:t> allows MongoDB deployments to address the hardware limitations of a single server, such as bottlenecks in RAM or disk I/O, without adding complexity to the application.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MongoDB automatically balances the data in the cluster as the data grows or the size of the cluster increases or decreases.</a:t>
            </a:r>
          </a:p>
          <a:p>
            <a:endParaRPr lang="en-US" dirty="0" smtClean="0"/>
          </a:p>
          <a:p>
            <a:r>
              <a:rPr lang="en-US" dirty="0" smtClean="0"/>
              <a:t>MongoDB supports three types of </a:t>
            </a:r>
            <a:r>
              <a:rPr lang="en-US" dirty="0" err="1" smtClean="0"/>
              <a:t>sharding</a:t>
            </a:r>
            <a:r>
              <a:rPr lang="en-US" dirty="0" smtClean="0"/>
              <a:t>:</a:t>
            </a:r>
          </a:p>
          <a:p>
            <a:endParaRPr lang="en-US" dirty="0" smtClean="0"/>
          </a:p>
          <a:p>
            <a:r>
              <a:rPr lang="en-US" dirty="0" smtClean="0"/>
              <a:t>• Range-based </a:t>
            </a:r>
            <a:r>
              <a:rPr lang="en-US" dirty="0" err="1" smtClean="0"/>
              <a:t>Sharding</a:t>
            </a:r>
            <a:r>
              <a:rPr lang="en-US" dirty="0" smtClean="0"/>
              <a:t>. Documents are partitioned across shards according to the shard key value. Documents with shard key values “close” to one another are likely to be co-located on the same shard. This approach is well suited for applications that need to optimize range- based queries.</a:t>
            </a:r>
          </a:p>
          <a:p>
            <a:endParaRPr lang="en-US" dirty="0" smtClean="0"/>
          </a:p>
          <a:p>
            <a:r>
              <a:rPr lang="en-US" dirty="0" smtClean="0"/>
              <a:t>• Hash-based </a:t>
            </a:r>
            <a:r>
              <a:rPr lang="en-US" dirty="0" err="1" smtClean="0"/>
              <a:t>Sharding</a:t>
            </a:r>
            <a:r>
              <a:rPr lang="en-US" dirty="0" smtClean="0"/>
              <a:t>. Documents are uniformly distributed according to an MD5 hash of the shard key value. Documents with shard key values “close” to one another are unlikely to be co-located on the same shard. This approach guarantees a uniform distribution of writes across shards, but is less optimal for range-based queries.</a:t>
            </a:r>
          </a:p>
          <a:p>
            <a:endParaRPr lang="en-US" dirty="0" smtClean="0"/>
          </a:p>
          <a:p>
            <a:r>
              <a:rPr lang="en-US" dirty="0" smtClean="0"/>
              <a:t>• Tag-aware </a:t>
            </a:r>
            <a:r>
              <a:rPr lang="en-US" dirty="0" err="1" smtClean="0"/>
              <a:t>Sharding</a:t>
            </a:r>
            <a:r>
              <a:rPr lang="en-US" dirty="0" smtClean="0"/>
              <a:t>. Documents are partitioned according to a user-specified configuration that associates shard key ranges with shards. Users can optimize the physical location of documents for application requirements such as locating data in specific data centers.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41</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Sharding</a:t>
            </a:r>
            <a:r>
              <a:rPr lang="en-US" dirty="0" smtClean="0"/>
              <a:t> is transparent to applications; whether there is one or one hundred shards, the application code</a:t>
            </a:r>
            <a:r>
              <a:rPr lang="en-US" baseline="0" dirty="0" smtClean="0"/>
              <a:t> </a:t>
            </a:r>
            <a:r>
              <a:rPr lang="en-US" dirty="0" smtClean="0"/>
              <a:t>for querying MongoDB is the same. Applications issue queries to a query router that dispatches the query to the appropriate shards.</a:t>
            </a:r>
          </a:p>
          <a:p>
            <a:endParaRPr lang="en-US" dirty="0" smtClean="0"/>
          </a:p>
          <a:p>
            <a:r>
              <a:rPr lang="en-US" dirty="0" smtClean="0"/>
              <a:t>For key-value queries that are based on the shard</a:t>
            </a:r>
            <a:r>
              <a:rPr lang="en-US" baseline="0" dirty="0" smtClean="0"/>
              <a:t> </a:t>
            </a:r>
            <a:r>
              <a:rPr lang="en-US" dirty="0" smtClean="0"/>
              <a:t>key, the query router will dispatch the query to the shard that manages the document with the requested key. When using range-based </a:t>
            </a:r>
            <a:r>
              <a:rPr lang="en-US" dirty="0" err="1" smtClean="0"/>
              <a:t>sharding</a:t>
            </a:r>
            <a:r>
              <a:rPr lang="en-US" dirty="0" smtClean="0"/>
              <a:t>, queries that specify ranges on the shard key are only dispatched</a:t>
            </a:r>
            <a:r>
              <a:rPr lang="en-US" baseline="0" dirty="0" smtClean="0"/>
              <a:t> </a:t>
            </a:r>
            <a:r>
              <a:rPr lang="en-US" dirty="0" smtClean="0"/>
              <a:t>to shards that contain documents with values within the range. For queries that don’t use the shard key, the query router will dispatch the query to all shards and aggregate and sort the results as appropriate. Multiple query routers can be used with a MongoDB system, and the appropriate number is determined based on performance and availability requirements of the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42</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43</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figures above are examples.</a:t>
            </a:r>
            <a:r>
              <a:rPr lang="en-US" baseline="0" dirty="0" smtClean="0"/>
              <a:t> Your application will govern your performance. </a:t>
            </a:r>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44</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figures above are examples.</a:t>
            </a:r>
            <a:r>
              <a:rPr lang="en-US" baseline="0" dirty="0" smtClean="0"/>
              <a:t> Your application will govern your performance. </a:t>
            </a:r>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45</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eaLnBrk="1" hangingPunct="1">
              <a:lnSpc>
                <a:spcPct val="110000"/>
              </a:lnSpc>
              <a:spcBef>
                <a:spcPts val="1275"/>
              </a:spcBef>
            </a:pPr>
            <a:r>
              <a:rPr lang="en-US" sz="1200" dirty="0" smtClean="0">
                <a:solidFill>
                  <a:srgbClr val="595959"/>
                </a:solidFill>
                <a:latin typeface="Arial"/>
              </a:rPr>
              <a:t>Automated failover </a:t>
            </a:r>
          </a:p>
          <a:p>
            <a:pPr marL="0" indent="0" eaLnBrk="1" hangingPunct="1">
              <a:lnSpc>
                <a:spcPct val="110000"/>
              </a:lnSpc>
              <a:spcBef>
                <a:spcPts val="1275"/>
              </a:spcBef>
            </a:pPr>
            <a:r>
              <a:rPr lang="en-US" sz="1200" dirty="0" smtClean="0">
                <a:solidFill>
                  <a:srgbClr val="595959"/>
                </a:solidFill>
                <a:latin typeface="Arial"/>
              </a:rPr>
              <a:t>Tolerates server failures</a:t>
            </a:r>
          </a:p>
          <a:p>
            <a:pPr marL="0" indent="0" eaLnBrk="1" hangingPunct="1">
              <a:lnSpc>
                <a:spcPct val="110000"/>
              </a:lnSpc>
              <a:spcBef>
                <a:spcPts val="1275"/>
              </a:spcBef>
            </a:pPr>
            <a:r>
              <a:rPr lang="en-US" sz="1200" dirty="0" smtClean="0">
                <a:solidFill>
                  <a:srgbClr val="595959"/>
                </a:solidFill>
                <a:latin typeface="Arial"/>
              </a:rPr>
              <a:t>Tolerates rack failures</a:t>
            </a:r>
          </a:p>
          <a:p>
            <a:pPr marL="0" indent="0" eaLnBrk="1" hangingPunct="1">
              <a:lnSpc>
                <a:spcPct val="110000"/>
              </a:lnSpc>
              <a:spcBef>
                <a:spcPts val="1275"/>
              </a:spcBef>
            </a:pPr>
            <a:r>
              <a:rPr lang="en-US" sz="1200" dirty="0" smtClean="0">
                <a:solidFill>
                  <a:srgbClr val="595959"/>
                </a:solidFill>
                <a:latin typeface="Arial"/>
              </a:rPr>
              <a:t>Number of replicas defines failure tolerance</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47</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595959"/>
                </a:solidFill>
                <a:latin typeface="Arial"/>
              </a:rPr>
              <a:t>Tolerates server, rack, data center failures, network partitions</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48</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eaLnBrk="1" hangingPunct="1">
              <a:lnSpc>
                <a:spcPct val="110000"/>
              </a:lnSpc>
              <a:spcBef>
                <a:spcPts val="1275"/>
              </a:spcBef>
            </a:pPr>
            <a:r>
              <a:rPr lang="en-US" sz="1200" dirty="0" smtClean="0">
                <a:solidFill>
                  <a:srgbClr val="595959"/>
                </a:solidFill>
                <a:latin typeface="Arial"/>
              </a:rPr>
              <a:t>Tolerates server and rack failure</a:t>
            </a:r>
          </a:p>
          <a:p>
            <a:pPr marL="0" indent="0" eaLnBrk="1" hangingPunct="1">
              <a:lnSpc>
                <a:spcPct val="110000"/>
              </a:lnSpc>
              <a:spcBef>
                <a:spcPts val="1275"/>
              </a:spcBef>
            </a:pPr>
            <a:r>
              <a:rPr lang="en-US" sz="1200" dirty="0" smtClean="0">
                <a:solidFill>
                  <a:srgbClr val="595959"/>
                </a:solidFill>
                <a:latin typeface="Arial"/>
              </a:rPr>
              <a:t>Standby data center</a:t>
            </a:r>
          </a:p>
          <a:p>
            <a:pPr marL="0" marR="0" indent="0" algn="l" defTabSz="457200" rtl="0" eaLnBrk="1" fontAlgn="auto" latinLnBrk="0" hangingPunct="1">
              <a:lnSpc>
                <a:spcPct val="110000"/>
              </a:lnSpc>
              <a:spcBef>
                <a:spcPts val="1275"/>
              </a:spcBef>
              <a:spcAft>
                <a:spcPts val="0"/>
              </a:spcAft>
              <a:buClrTx/>
              <a:buSzTx/>
              <a:buFontTx/>
              <a:buNone/>
              <a:tabLst/>
              <a:defRPr/>
            </a:pPr>
            <a:r>
              <a:rPr lang="en-US" dirty="0" smtClean="0">
                <a:latin typeface="Calibri" charset="0"/>
              </a:rPr>
              <a:t>Replicas in Data</a:t>
            </a:r>
            <a:r>
              <a:rPr lang="en-US" baseline="0" dirty="0" smtClean="0">
                <a:latin typeface="Calibri" charset="0"/>
              </a:rPr>
              <a:t> Center -</a:t>
            </a:r>
            <a:r>
              <a:rPr lang="en-US" dirty="0" smtClean="0">
                <a:latin typeface="Calibri" charset="0"/>
              </a:rPr>
              <a:t> East configured as secondary-only.</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49</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50</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9</a:t>
            </a:fld>
            <a:endParaRPr lang="en-US"/>
          </a:p>
        </p:txBody>
      </p:sp>
    </p:spTree>
    <p:extLst>
      <p:ext uri="{BB962C8B-B14F-4D97-AF65-F5344CB8AC3E}">
        <p14:creationId xmlns:p14="http://schemas.microsoft.com/office/powerpoint/2010/main" val="837767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51</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53</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MongoDB</a:t>
            </a:r>
          </a:p>
          <a:p>
            <a:pPr>
              <a:lnSpc>
                <a:spcPct val="140000"/>
              </a:lnSpc>
            </a:pPr>
            <a:r>
              <a:rPr lang="en-US" sz="1200" dirty="0" smtClean="0">
                <a:solidFill>
                  <a:srgbClr val="6D6C6C"/>
                </a:solidFill>
                <a:latin typeface="Arial"/>
                <a:cs typeface="Arial"/>
              </a:rPr>
              <a:t>Low latency</a:t>
            </a:r>
          </a:p>
          <a:p>
            <a:pPr>
              <a:lnSpc>
                <a:spcPct val="140000"/>
              </a:lnSpc>
            </a:pPr>
            <a:r>
              <a:rPr lang="en-US" sz="1200" dirty="0" smtClean="0">
                <a:solidFill>
                  <a:srgbClr val="6D6C6C"/>
                </a:solidFill>
                <a:latin typeface="Arial"/>
                <a:cs typeface="Arial"/>
              </a:rPr>
              <a:t>Rich fast querying</a:t>
            </a:r>
          </a:p>
          <a:p>
            <a:pPr>
              <a:lnSpc>
                <a:spcPct val="140000"/>
              </a:lnSpc>
            </a:pPr>
            <a:r>
              <a:rPr lang="en-US" sz="1200" dirty="0" smtClean="0">
                <a:solidFill>
                  <a:srgbClr val="6D6C6C"/>
                </a:solidFill>
                <a:latin typeface="Arial"/>
                <a:cs typeface="Arial"/>
              </a:rPr>
              <a:t>Flexible indexing</a:t>
            </a:r>
          </a:p>
          <a:p>
            <a:pPr>
              <a:lnSpc>
                <a:spcPct val="140000"/>
              </a:lnSpc>
            </a:pPr>
            <a:r>
              <a:rPr lang="en-US" sz="1200" dirty="0" smtClean="0">
                <a:solidFill>
                  <a:srgbClr val="6D6C6C"/>
                </a:solidFill>
                <a:latin typeface="Arial"/>
                <a:cs typeface="Arial"/>
              </a:rPr>
              <a:t>Ad hoc aggregations in database</a:t>
            </a:r>
          </a:p>
          <a:p>
            <a:pPr>
              <a:lnSpc>
                <a:spcPct val="140000"/>
              </a:lnSpc>
            </a:pPr>
            <a:r>
              <a:rPr lang="en-US" sz="1200" dirty="0" smtClean="0">
                <a:solidFill>
                  <a:srgbClr val="6D6C6C"/>
                </a:solidFill>
                <a:latin typeface="Arial"/>
                <a:cs typeface="Arial"/>
              </a:rPr>
              <a:t>Known data relationships</a:t>
            </a:r>
          </a:p>
          <a:p>
            <a:pPr>
              <a:lnSpc>
                <a:spcPct val="140000"/>
              </a:lnSpc>
            </a:pPr>
            <a:r>
              <a:rPr lang="en-US" sz="1200" dirty="0" smtClean="0">
                <a:solidFill>
                  <a:srgbClr val="6D6C6C"/>
                </a:solidFill>
                <a:latin typeface="Arial"/>
                <a:cs typeface="Arial"/>
              </a:rPr>
              <a:t>Great at looking at any subset of data</a:t>
            </a:r>
          </a:p>
          <a:p>
            <a:endParaRPr lang="en-US" dirty="0" smtClean="0"/>
          </a:p>
          <a:p>
            <a:r>
              <a:rPr lang="en-US" b="1" dirty="0" err="1" smtClean="0"/>
              <a:t>Hadoop</a:t>
            </a:r>
            <a:endParaRPr lang="en-US" b="1" dirty="0" smtClean="0"/>
          </a:p>
          <a:p>
            <a:pPr>
              <a:lnSpc>
                <a:spcPct val="140000"/>
              </a:lnSpc>
            </a:pPr>
            <a:r>
              <a:rPr lang="en-US" sz="1200" dirty="0" smtClean="0">
                <a:solidFill>
                  <a:srgbClr val="6D6C6C"/>
                </a:solidFill>
                <a:latin typeface="Arial"/>
                <a:cs typeface="Arial"/>
              </a:rPr>
              <a:t>Longer jobs and queries</a:t>
            </a:r>
          </a:p>
          <a:p>
            <a:pPr>
              <a:lnSpc>
                <a:spcPct val="140000"/>
              </a:lnSpc>
            </a:pPr>
            <a:r>
              <a:rPr lang="en-US" sz="1200" dirty="0" smtClean="0">
                <a:solidFill>
                  <a:srgbClr val="6D6C6C"/>
                </a:solidFill>
                <a:latin typeface="Arial"/>
                <a:cs typeface="Arial"/>
              </a:rPr>
              <a:t>Analytical processing</a:t>
            </a:r>
          </a:p>
          <a:p>
            <a:pPr>
              <a:lnSpc>
                <a:spcPct val="140000"/>
              </a:lnSpc>
            </a:pPr>
            <a:r>
              <a:rPr lang="en-US" sz="1200" dirty="0" smtClean="0">
                <a:solidFill>
                  <a:srgbClr val="6D6C6C"/>
                </a:solidFill>
                <a:latin typeface="Arial"/>
                <a:cs typeface="Arial"/>
              </a:rPr>
              <a:t>Often highly </a:t>
            </a:r>
            <a:r>
              <a:rPr lang="en-US" sz="1200" dirty="0" err="1" smtClean="0">
                <a:solidFill>
                  <a:srgbClr val="6D6C6C"/>
                </a:solidFill>
                <a:latin typeface="Arial"/>
                <a:cs typeface="Arial"/>
              </a:rPr>
              <a:t>partitionable</a:t>
            </a:r>
            <a:endParaRPr lang="en-US" sz="1200" dirty="0" smtClean="0">
              <a:solidFill>
                <a:srgbClr val="6D6C6C"/>
              </a:solidFill>
              <a:latin typeface="Arial"/>
              <a:cs typeface="Arial"/>
            </a:endParaRPr>
          </a:p>
          <a:p>
            <a:pPr>
              <a:lnSpc>
                <a:spcPct val="140000"/>
              </a:lnSpc>
            </a:pPr>
            <a:r>
              <a:rPr lang="en-US" sz="1200" dirty="0" smtClean="0">
                <a:solidFill>
                  <a:srgbClr val="6D6C6C"/>
                </a:solidFill>
                <a:latin typeface="Arial"/>
                <a:cs typeface="Arial"/>
              </a:rPr>
              <a:t>Unknown data relationships</a:t>
            </a:r>
          </a:p>
          <a:p>
            <a:pPr>
              <a:lnSpc>
                <a:spcPct val="140000"/>
              </a:lnSpc>
            </a:pPr>
            <a:r>
              <a:rPr lang="en-US" sz="1200" dirty="0" smtClean="0">
                <a:solidFill>
                  <a:srgbClr val="6D6C6C"/>
                </a:solidFill>
                <a:latin typeface="Arial"/>
                <a:cs typeface="Arial"/>
              </a:rPr>
              <a:t>Great at looking at all of data</a:t>
            </a:r>
          </a:p>
          <a:p>
            <a:endParaRPr lang="en-US" b="1"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55</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56</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A0E6630D-DDB1-2240-B490-0D167507570D}" type="slidenum">
              <a:rPr lang="en-US" smtClean="0"/>
              <a:t>57</a:t>
            </a:fld>
            <a:endParaRPr lang="en-US"/>
          </a:p>
        </p:txBody>
      </p:sp>
    </p:spTree>
    <p:extLst>
      <p:ext uri="{BB962C8B-B14F-4D97-AF65-F5344CB8AC3E}">
        <p14:creationId xmlns:p14="http://schemas.microsoft.com/office/powerpoint/2010/main" val="550876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58</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59</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pPr>
            <a:r>
              <a:rPr lang="en-US" dirty="0" smtClean="0">
                <a:solidFill>
                  <a:srgbClr val="494747"/>
                </a:solidFill>
              </a:rPr>
              <a:t>MongoDB</a:t>
            </a:r>
            <a:r>
              <a:rPr lang="en-US" baseline="0" dirty="0" smtClean="0">
                <a:solidFill>
                  <a:srgbClr val="494747"/>
                </a:solidFill>
              </a:rPr>
              <a:t> BI Connector… </a:t>
            </a:r>
          </a:p>
          <a:p>
            <a:pPr>
              <a:lnSpc>
                <a:spcPct val="150000"/>
              </a:lnSpc>
            </a:pPr>
            <a:endParaRPr lang="en-US" baseline="0" dirty="0" smtClean="0">
              <a:solidFill>
                <a:srgbClr val="494747"/>
              </a:solidFill>
            </a:endParaRPr>
          </a:p>
          <a:p>
            <a:pPr>
              <a:lnSpc>
                <a:spcPct val="150000"/>
              </a:lnSpc>
            </a:pPr>
            <a:r>
              <a:rPr lang="en-US" dirty="0" smtClean="0">
                <a:solidFill>
                  <a:srgbClr val="494747"/>
                </a:solidFill>
              </a:rPr>
              <a:t>Provides the BI tool with the schema of the MongoDB collection to be visualized</a:t>
            </a:r>
          </a:p>
          <a:p>
            <a:pPr>
              <a:lnSpc>
                <a:spcPct val="150000"/>
              </a:lnSpc>
            </a:pPr>
            <a:r>
              <a:rPr lang="en-US" dirty="0" smtClean="0">
                <a:solidFill>
                  <a:srgbClr val="494747"/>
                </a:solidFill>
              </a:rPr>
              <a:t>Translates SQL statements issued by the BI tool into equivalent MongoDB queries that are sent to MongoDB for processing</a:t>
            </a:r>
          </a:p>
          <a:p>
            <a:pPr>
              <a:lnSpc>
                <a:spcPct val="150000"/>
              </a:lnSpc>
            </a:pPr>
            <a:r>
              <a:rPr lang="en-US" dirty="0" smtClean="0">
                <a:solidFill>
                  <a:srgbClr val="494747"/>
                </a:solidFill>
              </a:rPr>
              <a:t>Converts the results into the tabular format expected by the BI tool, which can then visualize the data based on user requirements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60</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62</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63</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76363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64</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66</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MongoDB Ops Manager can do a lot for</a:t>
            </a:r>
            <a:r>
              <a:rPr lang="en-US" baseline="0" dirty="0" smtClean="0"/>
              <a:t> [ops teams].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Best Practices, Automated. Ops Manager takes best practices for running MongoDB and automates them.</a:t>
            </a:r>
            <a:r>
              <a:rPr lang="en-US" baseline="0" dirty="0" smtClean="0"/>
              <a:t> So you run ops th</a:t>
            </a:r>
            <a:r>
              <a:rPr lang="en-US" dirty="0" smtClean="0"/>
              <a:t>e way MongoDB engineers would do it. This not only makes it more fool-proof, but it also</a:t>
            </a:r>
            <a:r>
              <a:rPr lang="en-US" baseline="0" dirty="0" smtClean="0"/>
              <a:t> helps you…</a:t>
            </a:r>
            <a:endParaRPr lang="en-US" dirty="0" smtClean="0"/>
          </a:p>
          <a:p>
            <a:r>
              <a:rPr lang="en-US" dirty="0" smtClean="0"/>
              <a:t>Cut Management Overhead. No custom scripting or special setup needed. You can spend less</a:t>
            </a:r>
            <a:r>
              <a:rPr lang="en-US" baseline="0" dirty="0" smtClean="0"/>
              <a:t> time running and managing manual tasks because Ops Manager takes care of a lot of the work for you, letting you focus on other tasks.</a:t>
            </a:r>
            <a:endParaRPr lang="en-US" dirty="0" smtClean="0"/>
          </a:p>
          <a:p>
            <a:r>
              <a:rPr lang="en-US" dirty="0" smtClean="0"/>
              <a:t>Meet SLAs. Automating critical management tasks makes it easier to meet uptime SLAs. This includes managing failover as well as doing rolling upgrades with no downtime.</a:t>
            </a:r>
          </a:p>
          <a:p>
            <a:r>
              <a:rPr lang="en-US" dirty="0" smtClean="0"/>
              <a:t>Scale Easily. Provision new nodes and systems with a single click.</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68</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Ops Manager agents are installed on servers (where MongoDB will be deployed), either through configuration tools such as Chef or Puppet, or by an administrator.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administrator creates a new design goal for the system, either as a modification to an existing deployment (e.g., upgrade, </a:t>
            </a:r>
            <a:r>
              <a:rPr lang="en-US" sz="1200" kern="1200" dirty="0" err="1" smtClean="0">
                <a:solidFill>
                  <a:schemeClr val="tx1"/>
                </a:solidFill>
                <a:effectLst/>
                <a:latin typeface="+mn-lt"/>
                <a:ea typeface="+mn-ea"/>
                <a:cs typeface="+mn-cs"/>
              </a:rPr>
              <a:t>oplog</a:t>
            </a:r>
            <a:r>
              <a:rPr lang="en-US" sz="1200" kern="1200" dirty="0" smtClean="0">
                <a:solidFill>
                  <a:schemeClr val="tx1"/>
                </a:solidFill>
                <a:effectLst/>
                <a:latin typeface="+mn-lt"/>
                <a:ea typeface="+mn-ea"/>
                <a:cs typeface="+mn-cs"/>
              </a:rPr>
              <a:t> resize, new shard), or as a new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agents periodically check in with the Ops Manager central server and receive the new design instructions.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Agents create and follow a plan for implementing the design. Using a sophisticated rules engine, agents continuously adjust their individual plans as conditions change. In the face of many failure scenarios – such as server failures and network partitions – agents will revise their plans to reach a safe state.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Minutes later, the system is deployed – safely and reliably. </a:t>
            </a: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69</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sz="1200" dirty="0" smtClean="0">
                <a:solidFill>
                  <a:srgbClr val="494747"/>
                </a:solidFill>
                <a:latin typeface="Arial"/>
                <a:cs typeface="Arial"/>
              </a:rPr>
              <a:t>Ops Manager monitors 100+ metrics that could impact the performance of your database </a:t>
            </a:r>
          </a:p>
          <a:p>
            <a:pPr marL="171450" indent="-171450">
              <a:buFont typeface="Arial"/>
              <a:buChar char="•"/>
            </a:pPr>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Track key performance indicators across dozens of optimized charts</a:t>
            </a:r>
          </a:p>
          <a:p>
            <a:pPr marL="171450" indent="-171450">
              <a:buFont typeface="Arial"/>
              <a:buChar char="•"/>
            </a:pPr>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Build customized alerts that trigger when metrics are out of range; have them delivered how you want</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70</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sz="1200" dirty="0" err="1" smtClean="0">
                <a:solidFill>
                  <a:srgbClr val="494747"/>
                </a:solidFill>
                <a:latin typeface="Arial"/>
                <a:cs typeface="Arial"/>
              </a:rPr>
              <a:t>RESTful</a:t>
            </a:r>
            <a:r>
              <a:rPr lang="en-US" sz="1200" dirty="0" smtClean="0">
                <a:solidFill>
                  <a:srgbClr val="494747"/>
                </a:solidFill>
                <a:latin typeface="Arial"/>
                <a:cs typeface="Arial"/>
              </a:rPr>
              <a:t> API to monitor MongoDB alongside the rest of your application infrastructure, from a single “pane of glass”</a:t>
            </a:r>
          </a:p>
          <a:p>
            <a:pPr marL="171450" indent="-171450">
              <a:buFont typeface="Arial"/>
              <a:buChar char="•"/>
            </a:pPr>
            <a:endParaRPr lang="en-US" sz="1200" dirty="0" smtClean="0">
              <a:solidFill>
                <a:srgbClr val="494747"/>
              </a:solidFill>
              <a:latin typeface="Arial"/>
              <a:cs typeface="Arial"/>
            </a:endParaRPr>
          </a:p>
          <a:p>
            <a:pPr marL="0" indent="0">
              <a:buFont typeface="Arial"/>
              <a:buNone/>
            </a:pPr>
            <a:r>
              <a:rPr lang="en-US" sz="1200" dirty="0" smtClean="0">
                <a:solidFill>
                  <a:srgbClr val="494747"/>
                </a:solidFill>
                <a:latin typeface="Arial"/>
                <a:cs typeface="Arial"/>
              </a:rPr>
              <a:t>Packaged integrations with leading APM platforms such as New Relic now available with MongoDB Cloud Manager</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71</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solidFill>
                  <a:srgbClr val="494747"/>
                </a:solidFill>
                <a:latin typeface="Arial"/>
                <a:cs typeface="Arial"/>
              </a:rPr>
              <a:t>Quickly identify your slow-running queries.</a:t>
            </a:r>
          </a:p>
          <a:p>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Part of MongoDB Ops Manager, the Visual Query Profiler displays how query and write latency vary over time</a:t>
            </a:r>
          </a:p>
          <a:p>
            <a:pPr marL="171450" indent="-171450">
              <a:buFont typeface="Arial"/>
              <a:buChar char="•"/>
            </a:pPr>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With the click of a button, the Visual Query Profiler consolidates and displays metrics from all the nodes in your cluster on a single screen </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72</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494747"/>
                </a:solidFill>
                <a:latin typeface="Arial"/>
                <a:cs typeface="Arial"/>
              </a:rPr>
              <a:t>The Visual Query Profiler analyzes the data it displays and presents recommendations for new indexes that can be created to improve the performance of your deployment. </a:t>
            </a:r>
            <a:endParaRPr lang="en-US" sz="1400" dirty="0" smtClean="0">
              <a:solidFill>
                <a:srgbClr val="494747"/>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73</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solidFill>
                  <a:srgbClr val="494747"/>
                </a:solidFill>
                <a:latin typeface="Arial"/>
                <a:cs typeface="Arial"/>
              </a:rPr>
              <a:t>The best practice for adding new indexes to your deployment is a rolling index build – starting with each of the </a:t>
            </a:r>
            <a:r>
              <a:rPr lang="en-US" sz="1200" dirty="0" err="1" smtClean="0">
                <a:solidFill>
                  <a:srgbClr val="494747"/>
                </a:solidFill>
                <a:latin typeface="Arial"/>
                <a:cs typeface="Arial"/>
              </a:rPr>
              <a:t>secondaries</a:t>
            </a:r>
            <a:r>
              <a:rPr lang="en-US" sz="1200" dirty="0" smtClean="0">
                <a:solidFill>
                  <a:srgbClr val="494747"/>
                </a:solidFill>
                <a:latin typeface="Arial"/>
                <a:cs typeface="Arial"/>
              </a:rPr>
              <a:t> and finally applying changes to the original primary, after swapping its role with one of the </a:t>
            </a:r>
            <a:r>
              <a:rPr lang="en-US" sz="1200" dirty="0" err="1" smtClean="0">
                <a:solidFill>
                  <a:srgbClr val="494747"/>
                </a:solidFill>
                <a:latin typeface="Arial"/>
                <a:cs typeface="Arial"/>
              </a:rPr>
              <a:t>secondaries</a:t>
            </a:r>
            <a:r>
              <a:rPr lang="en-US" sz="1200" dirty="0" smtClean="0">
                <a:solidFill>
                  <a:srgbClr val="494747"/>
                </a:solidFill>
                <a:latin typeface="Arial"/>
                <a:cs typeface="Arial"/>
              </a:rPr>
              <a:t>. </a:t>
            </a:r>
          </a:p>
          <a:p>
            <a:endParaRPr lang="en-US" sz="1200" dirty="0" smtClean="0">
              <a:solidFill>
                <a:srgbClr val="494747"/>
              </a:solidFill>
              <a:latin typeface="Arial"/>
              <a:cs typeface="Arial"/>
            </a:endParaRPr>
          </a:p>
          <a:p>
            <a:r>
              <a:rPr lang="en-US" sz="1200" dirty="0" smtClean="0">
                <a:solidFill>
                  <a:srgbClr val="494747"/>
                </a:solidFill>
                <a:latin typeface="Arial"/>
                <a:cs typeface="Arial"/>
              </a:rPr>
              <a:t>Ops Manager can automate this process across your replica sets, reducing your operational overhead and the risk of failovers</a:t>
            </a:r>
            <a:r>
              <a:rPr lang="en-US" sz="1200" baseline="0" dirty="0" smtClean="0">
                <a:solidFill>
                  <a:srgbClr val="494747"/>
                </a:solidFill>
                <a:latin typeface="Arial"/>
                <a:cs typeface="Arial"/>
              </a:rPr>
              <a:t> caused by incorrectly sequencing management processes. </a:t>
            </a:r>
            <a:endParaRPr lang="en-US" sz="1400" dirty="0" smtClean="0">
              <a:solidFill>
                <a:srgbClr val="494747"/>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74</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solidFill>
                  <a:srgbClr val="494747"/>
                </a:solidFill>
                <a:latin typeface="Arial"/>
                <a:cs typeface="Arial"/>
              </a:rPr>
              <a:t>Ops Manager coordinates and orchestrates critical operational tasks across the servers in a MongoDB system. Tasks that you would have otherwise performed manually, such as…</a:t>
            </a:r>
          </a:p>
          <a:p>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Deploying a new cluster</a:t>
            </a:r>
          </a:p>
          <a:p>
            <a:pPr marL="171450" indent="-171450">
              <a:buFont typeface="Arial"/>
              <a:buChar char="•"/>
            </a:pPr>
            <a:r>
              <a:rPr lang="en-US" sz="1200" dirty="0" smtClean="0">
                <a:solidFill>
                  <a:srgbClr val="494747"/>
                </a:solidFill>
                <a:latin typeface="Arial"/>
                <a:cs typeface="Arial"/>
              </a:rPr>
              <a:t>Upgrades</a:t>
            </a:r>
          </a:p>
          <a:p>
            <a:pPr marL="171450" indent="-171450">
              <a:buFont typeface="Arial"/>
              <a:buChar char="•"/>
            </a:pPr>
            <a:r>
              <a:rPr lang="en-US" sz="1200" dirty="0" smtClean="0">
                <a:solidFill>
                  <a:srgbClr val="494747"/>
                </a:solidFill>
                <a:latin typeface="Arial"/>
                <a:cs typeface="Arial"/>
              </a:rPr>
              <a:t>Adding capacity </a:t>
            </a:r>
          </a:p>
          <a:p>
            <a:pPr marL="171450" indent="-171450">
              <a:buFont typeface="Arial"/>
              <a:buChar char="•"/>
            </a:pPr>
            <a:r>
              <a:rPr lang="en-US" sz="1200" dirty="0" smtClean="0">
                <a:solidFill>
                  <a:srgbClr val="494747"/>
                </a:solidFill>
                <a:latin typeface="Arial"/>
                <a:cs typeface="Arial"/>
              </a:rPr>
              <a:t>Database restores</a:t>
            </a:r>
          </a:p>
          <a:p>
            <a:pPr marL="171450" indent="-171450">
              <a:buFont typeface="Arial"/>
              <a:buChar char="•"/>
            </a:pPr>
            <a:endParaRPr lang="en-US" sz="1200" dirty="0" smtClean="0">
              <a:solidFill>
                <a:srgbClr val="494747"/>
              </a:solidFill>
              <a:latin typeface="Arial"/>
              <a:cs typeface="Arial"/>
            </a:endParaRPr>
          </a:p>
          <a:p>
            <a:r>
              <a:rPr lang="en-US" sz="1200" dirty="0" smtClean="0">
                <a:solidFill>
                  <a:srgbClr val="494747"/>
                </a:solidFill>
                <a:latin typeface="Arial"/>
                <a:cs typeface="Arial"/>
              </a:rPr>
              <a:t>Use the Ops Manager UI directly, or invoke the Ops Manager </a:t>
            </a:r>
            <a:r>
              <a:rPr lang="en-US" sz="1200" dirty="0" err="1" smtClean="0">
                <a:solidFill>
                  <a:srgbClr val="494747"/>
                </a:solidFill>
                <a:latin typeface="Arial"/>
                <a:cs typeface="Arial"/>
              </a:rPr>
              <a:t>RESTful</a:t>
            </a:r>
            <a:r>
              <a:rPr lang="en-US" sz="1200" dirty="0" smtClean="0">
                <a:solidFill>
                  <a:srgbClr val="494747"/>
                </a:solidFill>
                <a:latin typeface="Arial"/>
                <a:cs typeface="Arial"/>
              </a:rPr>
              <a:t> API from your existing enterprise orchestration frameworks, such as Chef, Puppet, etc. </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75</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a:buNone/>
            </a:pPr>
            <a:r>
              <a:rPr lang="en" dirty="0" smtClean="0"/>
              <a:t>These slides have been approved by Forrester. They cannot be used in negative/comparative presentation contexts against other companies.</a:t>
            </a:r>
          </a:p>
          <a:p>
            <a:pPr>
              <a:buNone/>
            </a:pPr>
            <a:r>
              <a:rPr lang="en" dirty="0" smtClean="0"/>
              <a:t>Any questions, please email </a:t>
            </a:r>
            <a:r>
              <a:rPr lang="en" dirty="0" err="1" smtClean="0"/>
              <a:t>marissa@mongodb.com</a:t>
            </a:r>
            <a:r>
              <a:rPr lang="en" dirty="0" smtClean="0"/>
              <a:t>.</a:t>
            </a:r>
          </a:p>
          <a:p>
            <a:pPr lvl="0" rtl="0">
              <a:spcBef>
                <a:spcPts val="0"/>
              </a:spcBef>
              <a:buNone/>
            </a:pPr>
            <a:endParaRPr dirty="0"/>
          </a:p>
        </p:txBody>
      </p:sp>
    </p:spTree>
    <p:extLst>
      <p:ext uri="{BB962C8B-B14F-4D97-AF65-F5344CB8AC3E}">
        <p14:creationId xmlns:p14="http://schemas.microsoft.com/office/powerpoint/2010/main" val="19147103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smtClean="0">
                <a:solidFill>
                  <a:srgbClr val="494747"/>
                </a:solidFill>
                <a:latin typeface="Arial"/>
                <a:cs typeface="Arial"/>
              </a:rPr>
              <a:t>Restore to precisely the moment you need, quickly and safely. </a:t>
            </a:r>
          </a:p>
          <a:p>
            <a:endParaRPr lang="en-US" sz="1200" dirty="0" smtClean="0">
              <a:solidFill>
                <a:srgbClr val="494747"/>
              </a:solidFill>
              <a:latin typeface="Arial"/>
              <a:cs typeface="Arial"/>
            </a:endParaRPr>
          </a:p>
          <a:p>
            <a:r>
              <a:rPr lang="en-US" sz="1200" dirty="0" smtClean="0">
                <a:solidFill>
                  <a:srgbClr val="494747"/>
                </a:solidFill>
                <a:latin typeface="Arial"/>
                <a:cs typeface="Arial"/>
              </a:rPr>
              <a:t>Ops Manager is the only MongoDB backup solution that offers point-in-time backups of replica sets and cluster-wide snapshots of </a:t>
            </a:r>
            <a:r>
              <a:rPr lang="en-US" sz="1200" dirty="0" err="1" smtClean="0">
                <a:solidFill>
                  <a:srgbClr val="494747"/>
                </a:solidFill>
                <a:latin typeface="Arial"/>
                <a:cs typeface="Arial"/>
              </a:rPr>
              <a:t>sharded</a:t>
            </a:r>
            <a:r>
              <a:rPr lang="en-US" sz="1200" dirty="0" smtClean="0">
                <a:solidFill>
                  <a:srgbClr val="494747"/>
                </a:solidFill>
                <a:latin typeface="Arial"/>
                <a:cs typeface="Arial"/>
              </a:rPr>
              <a:t> clusters. </a:t>
            </a:r>
          </a:p>
          <a:p>
            <a:endParaRPr lang="en-US" sz="1200" dirty="0" smtClean="0">
              <a:solidFill>
                <a:srgbClr val="494747"/>
              </a:solidFill>
              <a:latin typeface="Arial"/>
              <a:cs typeface="Arial"/>
            </a:endParaRPr>
          </a:p>
          <a:p>
            <a:pPr marL="171450" indent="-171450">
              <a:buFont typeface="Arial"/>
              <a:buChar char="•"/>
            </a:pPr>
            <a:r>
              <a:rPr lang="en-US" sz="1200" dirty="0" smtClean="0">
                <a:solidFill>
                  <a:srgbClr val="494747"/>
                </a:solidFill>
                <a:latin typeface="Arial"/>
                <a:cs typeface="Arial"/>
              </a:rPr>
              <a:t>Integrates with standard network-mountable file systems </a:t>
            </a:r>
          </a:p>
          <a:p>
            <a:pPr marL="171450" indent="-171450">
              <a:buFont typeface="Arial"/>
              <a:buChar char="•"/>
            </a:pPr>
            <a:r>
              <a:rPr lang="en-US" sz="1200" dirty="0" smtClean="0">
                <a:solidFill>
                  <a:srgbClr val="494747"/>
                </a:solidFill>
                <a:latin typeface="Arial"/>
                <a:cs typeface="Arial"/>
              </a:rPr>
              <a:t>Backups can be configured against specific collections, rather than the entire database</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76</a:t>
            </a:fld>
            <a:endParaRPr lang="en-US"/>
          </a:p>
        </p:txBody>
      </p:sp>
    </p:spTree>
    <p:extLst>
      <p:ext uri="{BB962C8B-B14F-4D97-AF65-F5344CB8AC3E}">
        <p14:creationId xmlns:p14="http://schemas.microsoft.com/office/powerpoint/2010/main" val="4422908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A0E6630D-DDB1-2240-B490-0D167507570D}" type="slidenum">
              <a:rPr lang="en-US" smtClean="0"/>
              <a:t>77</a:t>
            </a:fld>
            <a:endParaRPr lang="en-US"/>
          </a:p>
        </p:txBody>
      </p:sp>
    </p:spTree>
    <p:extLst>
      <p:ext uri="{BB962C8B-B14F-4D97-AF65-F5344CB8AC3E}">
        <p14:creationId xmlns:p14="http://schemas.microsoft.com/office/powerpoint/2010/main" val="550876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pPr marL="0" marR="0" indent="0" algn="l" defTabSz="457200" rtl="0" eaLnBrk="1" latinLnBrk="0" hangingPunct="1">
              <a:lnSpc>
                <a:spcPct val="150000"/>
              </a:lnSpc>
              <a:spcBef>
                <a:spcPts val="0"/>
              </a:spcBef>
              <a:spcAft>
                <a:spcPts val="0"/>
              </a:spcAft>
              <a:buClrTx/>
              <a:buSzTx/>
              <a:buFontTx/>
              <a:buNone/>
              <a:tabLst/>
              <a:defRPr/>
            </a:pPr>
            <a:r>
              <a:rPr lang="en-US" sz="1200" b="1" dirty="0" smtClean="0">
                <a:solidFill>
                  <a:srgbClr val="494747"/>
                </a:solidFill>
              </a:rPr>
              <a:t>Key Takeaway:</a:t>
            </a:r>
            <a:r>
              <a:rPr lang="en-US" sz="1200" b="1" baseline="0" dirty="0" smtClean="0">
                <a:solidFill>
                  <a:srgbClr val="494747"/>
                </a:solidFill>
              </a:rPr>
              <a:t> </a:t>
            </a:r>
            <a:r>
              <a:rPr lang="en-US" sz="1200" baseline="0" dirty="0" smtClean="0">
                <a:solidFill>
                  <a:srgbClr val="494747"/>
                </a:solidFill>
              </a:rPr>
              <a:t>MongoDB Compass allows you to </a:t>
            </a:r>
            <a:r>
              <a:rPr lang="en-US" sz="1200" dirty="0" smtClean="0">
                <a:solidFill>
                  <a:srgbClr val="494747"/>
                </a:solidFill>
              </a:rPr>
              <a:t>Understand your data</a:t>
            </a:r>
            <a:r>
              <a:rPr lang="en-US" sz="1200" baseline="0" dirty="0" smtClean="0">
                <a:solidFill>
                  <a:srgbClr val="494747"/>
                </a:solidFill>
              </a:rPr>
              <a:t> and </a:t>
            </a:r>
            <a:r>
              <a:rPr lang="en-US" sz="1200" dirty="0" smtClean="0">
                <a:solidFill>
                  <a:srgbClr val="494747"/>
                </a:solidFill>
              </a:rPr>
              <a:t>Perform ad hoc queries</a:t>
            </a:r>
            <a:r>
              <a:rPr lang="en-US" sz="1200" baseline="0" dirty="0" smtClean="0">
                <a:solidFill>
                  <a:srgbClr val="494747"/>
                </a:solidFill>
              </a:rPr>
              <a:t> with </a:t>
            </a:r>
            <a:r>
              <a:rPr lang="en-US" sz="1200" dirty="0" smtClean="0">
                <a:solidFill>
                  <a:srgbClr val="494747"/>
                </a:solidFill>
              </a:rPr>
              <a:t>No shell and no knowledge of the MongoDB query language required. </a:t>
            </a:r>
          </a:p>
          <a:p>
            <a:pPr>
              <a:lnSpc>
                <a:spcPct val="150000"/>
              </a:lnSpc>
            </a:pPr>
            <a:endParaRPr lang="en-US" sz="1200" dirty="0" smtClean="0">
              <a:solidFill>
                <a:srgbClr val="494747"/>
              </a:solidFill>
            </a:endParaRPr>
          </a:p>
          <a:p>
            <a:pPr>
              <a:lnSpc>
                <a:spcPct val="150000"/>
              </a:lnSpc>
            </a:pPr>
            <a:r>
              <a:rPr lang="en-US" sz="1200" dirty="0" smtClean="0">
                <a:solidFill>
                  <a:srgbClr val="494747"/>
                </a:solidFill>
              </a:rPr>
              <a:t>Talking</a:t>
            </a:r>
            <a:r>
              <a:rPr lang="en-US" sz="1200" baseline="0" dirty="0" smtClean="0">
                <a:solidFill>
                  <a:srgbClr val="494747"/>
                </a:solidFill>
              </a:rPr>
              <a:t> points: </a:t>
            </a:r>
            <a:endParaRPr lang="en-US" sz="1200" dirty="0" smtClean="0">
              <a:solidFill>
                <a:srgbClr val="494747"/>
              </a:solidFill>
            </a:endParaRPr>
          </a:p>
          <a:p>
            <a:pPr>
              <a:lnSpc>
                <a:spcPct val="150000"/>
              </a:lnSpc>
            </a:pPr>
            <a:r>
              <a:rPr lang="en-US" sz="1200" dirty="0" smtClean="0">
                <a:solidFill>
                  <a:srgbClr val="494747"/>
                </a:solidFill>
              </a:rPr>
              <a:t>Graphical view of MongoDB schema from a sample of documents within a collection</a:t>
            </a:r>
          </a:p>
          <a:p>
            <a:pPr>
              <a:lnSpc>
                <a:spcPct val="150000"/>
              </a:lnSpc>
            </a:pPr>
            <a:r>
              <a:rPr lang="en-US" sz="1200" dirty="0" smtClean="0">
                <a:solidFill>
                  <a:srgbClr val="494747"/>
                </a:solidFill>
              </a:rPr>
              <a:t>Perform queries with a few clicks; get results graphically and as a set of JSON documents </a:t>
            </a:r>
          </a:p>
          <a:p>
            <a:pPr>
              <a:lnSpc>
                <a:spcPct val="150000"/>
              </a:lnSpc>
            </a:pPr>
            <a:r>
              <a:rPr lang="en-US" sz="1200" dirty="0" smtClean="0">
                <a:solidFill>
                  <a:srgbClr val="494747"/>
                </a:solidFill>
              </a:rPr>
              <a:t>Minimal overhead; fast and interactive experience no matter how large the database</a:t>
            </a:r>
          </a:p>
          <a:p>
            <a:endParaRPr lang="en-US" dirty="0" smtClean="0"/>
          </a:p>
        </p:txBody>
      </p:sp>
      <p:sp>
        <p:nvSpPr>
          <p:cNvPr id="4" name="Slide Number Placeholder 3"/>
          <p:cNvSpPr>
            <a:spLocks noGrp="1"/>
          </p:cNvSpPr>
          <p:nvPr>
            <p:ph type="sldNum" sz="quarter" idx="10"/>
          </p:nvPr>
        </p:nvSpPr>
        <p:spPr/>
        <p:txBody>
          <a:bodyPr numCol="1"/>
          <a:lstStyle/>
          <a:p>
            <a:fld id="{5EBDD25B-C199-5041-A009-85A5D6B7A570}" type="slidenum">
              <a:rPr lang="en-US" smtClean="0"/>
              <a:t>78</a:t>
            </a:fld>
            <a:endParaRPr lang="en-US"/>
          </a:p>
        </p:txBody>
      </p:sp>
    </p:spTree>
    <p:extLst>
      <p:ext uri="{BB962C8B-B14F-4D97-AF65-F5344CB8AC3E}">
        <p14:creationId xmlns:p14="http://schemas.microsoft.com/office/powerpoint/2010/main" val="1584278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dirty="0" smtClean="0"/>
          </a:p>
        </p:txBody>
      </p:sp>
      <p:sp>
        <p:nvSpPr>
          <p:cNvPr id="4" name="Slide Number Placeholder 3"/>
          <p:cNvSpPr>
            <a:spLocks noGrp="1"/>
          </p:cNvSpPr>
          <p:nvPr>
            <p:ph type="sldNum" sz="quarter" idx="10"/>
          </p:nvPr>
        </p:nvSpPr>
        <p:spPr/>
        <p:txBody>
          <a:bodyPr numCol="1"/>
          <a:lstStyle/>
          <a:p>
            <a:fld id="{5EBDD25B-C199-5041-A009-85A5D6B7A570}" type="slidenum">
              <a:rPr lang="en-US" smtClean="0"/>
              <a:t>79</a:t>
            </a:fld>
            <a:endParaRPr lang="en-US"/>
          </a:p>
        </p:txBody>
      </p:sp>
    </p:spTree>
    <p:extLst>
      <p:ext uri="{BB962C8B-B14F-4D97-AF65-F5344CB8AC3E}">
        <p14:creationId xmlns:p14="http://schemas.microsoft.com/office/powerpoint/2010/main" val="15842782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dirty="0" smtClean="0"/>
          </a:p>
        </p:txBody>
      </p:sp>
      <p:sp>
        <p:nvSpPr>
          <p:cNvPr id="4" name="Slide Number Placeholder 3"/>
          <p:cNvSpPr>
            <a:spLocks noGrp="1"/>
          </p:cNvSpPr>
          <p:nvPr>
            <p:ph type="sldNum" sz="quarter" idx="10"/>
          </p:nvPr>
        </p:nvSpPr>
        <p:spPr/>
        <p:txBody>
          <a:bodyPr numCol="1"/>
          <a:lstStyle/>
          <a:p>
            <a:fld id="{5EBDD25B-C199-5041-A009-85A5D6B7A570}" type="slidenum">
              <a:rPr lang="en-US" smtClean="0"/>
              <a:t>80</a:t>
            </a:fld>
            <a:endParaRPr lang="en-US"/>
          </a:p>
        </p:txBody>
      </p:sp>
    </p:spTree>
    <p:extLst>
      <p:ext uri="{BB962C8B-B14F-4D97-AF65-F5344CB8AC3E}">
        <p14:creationId xmlns:p14="http://schemas.microsoft.com/office/powerpoint/2010/main" val="15842782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dirty="0" smtClean="0"/>
          </a:p>
        </p:txBody>
      </p:sp>
      <p:sp>
        <p:nvSpPr>
          <p:cNvPr id="4" name="Slide Number Placeholder 3"/>
          <p:cNvSpPr>
            <a:spLocks noGrp="1"/>
          </p:cNvSpPr>
          <p:nvPr>
            <p:ph type="sldNum" sz="quarter" idx="10"/>
          </p:nvPr>
        </p:nvSpPr>
        <p:spPr/>
        <p:txBody>
          <a:bodyPr numCol="1"/>
          <a:lstStyle/>
          <a:p>
            <a:fld id="{5EBDD25B-C199-5041-A009-85A5D6B7A570}" type="slidenum">
              <a:rPr lang="en-US" smtClean="0"/>
              <a:t>81</a:t>
            </a:fld>
            <a:endParaRPr lang="en-US"/>
          </a:p>
        </p:txBody>
      </p:sp>
    </p:spTree>
    <p:extLst>
      <p:ext uri="{BB962C8B-B14F-4D97-AF65-F5344CB8AC3E}">
        <p14:creationId xmlns:p14="http://schemas.microsoft.com/office/powerpoint/2010/main" val="15842782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numCol="1"/>
          <a:lstStyle/>
          <a:p>
            <a:endParaRPr lang="en-US" dirty="0" smtClean="0"/>
          </a:p>
        </p:txBody>
      </p:sp>
      <p:sp>
        <p:nvSpPr>
          <p:cNvPr id="4" name="Slide Number Placeholder 3"/>
          <p:cNvSpPr>
            <a:spLocks noGrp="1"/>
          </p:cNvSpPr>
          <p:nvPr>
            <p:ph type="sldNum" sz="quarter" idx="10"/>
          </p:nvPr>
        </p:nvSpPr>
        <p:spPr/>
        <p:txBody>
          <a:bodyPr numCol="1"/>
          <a:lstStyle/>
          <a:p>
            <a:fld id="{5EBDD25B-C199-5041-A009-85A5D6B7A570}" type="slidenum">
              <a:rPr lang="en-US" smtClean="0"/>
              <a:t>82</a:t>
            </a:fld>
            <a:endParaRPr lang="en-US"/>
          </a:p>
        </p:txBody>
      </p:sp>
    </p:spTree>
    <p:extLst>
      <p:ext uri="{BB962C8B-B14F-4D97-AF65-F5344CB8AC3E}">
        <p14:creationId xmlns:p14="http://schemas.microsoft.com/office/powerpoint/2010/main" val="1584278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solidFill>
                  <a:schemeClr val="tx1"/>
                </a:solidFill>
                <a:latin typeface="Arial"/>
                <a:cs typeface="Arial"/>
              </a:rPr>
              <a:t>Massive and Fast Growing Ecosystem </a:t>
            </a:r>
          </a:p>
          <a:p>
            <a:pPr marL="171450" indent="-171450">
              <a:buFont typeface="Arial"/>
              <a:buChar char="•"/>
            </a:pPr>
            <a:r>
              <a:rPr lang="en-US" b="0" dirty="0" smtClean="0"/>
              <a:t>Acces</a:t>
            </a:r>
            <a:r>
              <a:rPr lang="en-US" b="0" baseline="0" dirty="0" smtClean="0"/>
              <a:t>s to fastest growing talent pool &amp; give your developers a technology that they want to work with </a:t>
            </a:r>
          </a:p>
          <a:p>
            <a:pPr marL="171450" indent="-171450">
              <a:buFont typeface="Arial"/>
              <a:buChar char="•"/>
            </a:pPr>
            <a:r>
              <a:rPr lang="en-US" b="0" baseline="0" dirty="0" smtClean="0"/>
              <a:t>Reliable partner for the future</a:t>
            </a:r>
          </a:p>
          <a:p>
            <a:pPr marL="171450" indent="-171450">
              <a:buFont typeface="Arial"/>
              <a:buChar char="•"/>
            </a:pPr>
            <a:r>
              <a:rPr lang="en-US" b="0" baseline="0" dirty="0" smtClean="0"/>
              <a:t>Most revenue, users, customers and partners in non-relational market</a:t>
            </a:r>
            <a:endParaRPr lang="en-US" b="0" dirty="0" smtClean="0"/>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12</a:t>
            </a:fld>
            <a:endParaRPr lang="en-US"/>
          </a:p>
        </p:txBody>
      </p:sp>
    </p:spTree>
    <p:extLst>
      <p:ext uri="{BB962C8B-B14F-4D97-AF65-F5344CB8AC3E}">
        <p14:creationId xmlns:p14="http://schemas.microsoft.com/office/powerpoint/2010/main" val="350055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a</a:t>
            </a:r>
            <a:r>
              <a:rPr lang="en-US" baseline="0" dirty="0" smtClean="0"/>
              <a:t> comprehensive suite of solutions and services to help you succeed with your MongoDB deployment. They include:</a:t>
            </a:r>
          </a:p>
          <a:p>
            <a:endParaRPr lang="en-US" baseline="0" dirty="0" smtClean="0"/>
          </a:p>
          <a:p>
            <a:r>
              <a:rPr lang="en-US" baseline="0" dirty="0" smtClean="0"/>
              <a:t>Enterprise tooling enables your teams to operationalize MongoDB more efficiently. This includes monitoring, performance optimization, automation, &amp; backup. Other products include a MongoDB GUI to make MongoDB accessible to your wider organization, a connector to your SQL-based BI platforms, and more. </a:t>
            </a:r>
          </a:p>
          <a:p>
            <a:endParaRPr lang="en-US" baseline="0" dirty="0" smtClean="0"/>
          </a:p>
          <a:p>
            <a:r>
              <a:rPr lang="en-US" baseline="0" dirty="0" smtClean="0"/>
              <a:t>Enterprise security – we make it easier for you to protect your data and / or build compliant applications. </a:t>
            </a:r>
          </a:p>
          <a:p>
            <a:endParaRPr lang="en-US" baseline="0" dirty="0" smtClean="0"/>
          </a:p>
          <a:p>
            <a:r>
              <a:rPr lang="en-US" baseline="0" dirty="0" smtClean="0"/>
              <a:t>Commercial License to help you protect your investments. </a:t>
            </a:r>
          </a:p>
          <a:p>
            <a:endParaRPr lang="en-US" baseline="0" dirty="0" smtClean="0"/>
          </a:p>
          <a:p>
            <a:r>
              <a:rPr lang="en-US" baseline="0" dirty="0" smtClean="0"/>
              <a:t>Support – 24 x 7 enterprise-grade support from the same team that builds the database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Services – specialized professional services packages </a:t>
            </a:r>
            <a:r>
              <a:rPr lang="en-US" baseline="0" dirty="0" smtClean="0">
                <a:latin typeface="Calibri" charset="0"/>
                <a:ea typeface="MS PGothic" charset="0"/>
              </a:rPr>
              <a:t>for all teams throughout your development lifecycle, from design to production.</a:t>
            </a:r>
            <a:endParaRPr lang="en-US" dirty="0" smtClean="0">
              <a:latin typeface="Calibri" charset="0"/>
              <a:ea typeface="MS PGothic" charset="0"/>
            </a:endParaRPr>
          </a:p>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13</a:t>
            </a:fld>
            <a:endParaRPr lang="en-US"/>
          </a:p>
        </p:txBody>
      </p:sp>
    </p:spTree>
    <p:extLst>
      <p:ext uri="{BB962C8B-B14F-4D97-AF65-F5344CB8AC3E}">
        <p14:creationId xmlns:p14="http://schemas.microsoft.com/office/powerpoint/2010/main" val="1916727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dirty="0" smtClean="0">
                <a:latin typeface="Calibri" charset="0"/>
              </a:rPr>
              <a:t>Here we have greatly reduced the relational data model for this application to two tables. In reality no database has two tables. It is much more common to have hundreds or thousands of tables. And as a developer where do you begin when you have a complex data model?? If you’re building an app you’re really thinking about just a hand full of common things, like products, and these can be represented in a document much more easily that a complex relational model where the data is broken up in a way that doesn’t really reflect the way you think about the data or write an application.</a:t>
            </a:r>
          </a:p>
          <a:p>
            <a:pPr marL="0" indent="0">
              <a:lnSpc>
                <a:spcPct val="120000"/>
              </a:lnSpc>
              <a:buNone/>
              <a:defRPr/>
            </a:pPr>
            <a:endParaRPr lang="en-US" b="1" dirty="0" smtClean="0">
              <a:solidFill>
                <a:srgbClr val="6D6C6C"/>
              </a:solidFill>
              <a:latin typeface="Arial" charset="0"/>
              <a:ea typeface="MS PGothic" charset="0"/>
            </a:endParaRPr>
          </a:p>
          <a:p>
            <a:pPr marL="0" indent="0">
              <a:lnSpc>
                <a:spcPct val="120000"/>
              </a:lnSpc>
              <a:buNone/>
              <a:defRPr/>
            </a:pPr>
            <a:endParaRPr lang="en-US" b="1"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Document Model Benefits</a:t>
            </a:r>
            <a:r>
              <a:rPr lang="en-US" b="1" baseline="0" dirty="0" smtClean="0">
                <a:solidFill>
                  <a:srgbClr val="6D6C6C"/>
                </a:solidFill>
                <a:latin typeface="Arial" charset="0"/>
                <a:ea typeface="MS PGothic" charset="0"/>
              </a:rPr>
              <a:t> </a:t>
            </a:r>
          </a:p>
          <a:p>
            <a:pPr marL="0" indent="0">
              <a:lnSpc>
                <a:spcPct val="120000"/>
              </a:lnSpc>
              <a:buNone/>
              <a:defRPr/>
            </a:pPr>
            <a:endParaRPr lang="en-US" b="1" baseline="0"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Agility and flexibility</a:t>
            </a:r>
          </a:p>
          <a:p>
            <a:pPr marL="0" indent="0">
              <a:lnSpc>
                <a:spcPct val="120000"/>
              </a:lnSpc>
              <a:buNone/>
              <a:defRPr/>
            </a:pPr>
            <a:r>
              <a:rPr lang="en-US" dirty="0" smtClean="0">
                <a:solidFill>
                  <a:srgbClr val="6D6C6C"/>
                </a:solidFill>
                <a:latin typeface="Arial" charset="0"/>
                <a:ea typeface="MS PGothic" charset="0"/>
              </a:rPr>
              <a:t>Data model supports business change</a:t>
            </a:r>
          </a:p>
          <a:p>
            <a:pPr marL="0" indent="0">
              <a:lnSpc>
                <a:spcPct val="120000"/>
              </a:lnSpc>
              <a:buNone/>
              <a:defRPr/>
            </a:pPr>
            <a:r>
              <a:rPr lang="en-US" dirty="0" smtClean="0">
                <a:solidFill>
                  <a:srgbClr val="6D6C6C"/>
                </a:solidFill>
                <a:latin typeface="Arial" charset="0"/>
                <a:ea typeface="MS PGothic" charset="0"/>
              </a:rPr>
              <a:t>Rapidly iterate to meet new requirements</a:t>
            </a:r>
          </a:p>
          <a:p>
            <a:pPr marL="457200" lvl="1" indent="0">
              <a:lnSpc>
                <a:spcPct val="120000"/>
              </a:lnSpc>
              <a:buNone/>
              <a:defRPr/>
            </a:pPr>
            <a:endParaRPr lang="en-US"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Intuitive, natural data representation</a:t>
            </a:r>
          </a:p>
          <a:p>
            <a:pPr marL="0" indent="0">
              <a:lnSpc>
                <a:spcPct val="120000"/>
              </a:lnSpc>
              <a:buNone/>
              <a:defRPr/>
            </a:pPr>
            <a:r>
              <a:rPr lang="en-US" dirty="0" smtClean="0">
                <a:solidFill>
                  <a:srgbClr val="6D6C6C"/>
                </a:solidFill>
                <a:latin typeface="Arial" charset="0"/>
                <a:ea typeface="MS PGothic" charset="0"/>
              </a:rPr>
              <a:t>Eliminates ORM layer</a:t>
            </a:r>
          </a:p>
          <a:p>
            <a:pPr marL="0" indent="0">
              <a:lnSpc>
                <a:spcPct val="120000"/>
              </a:lnSpc>
              <a:buNone/>
              <a:defRPr/>
            </a:pPr>
            <a:r>
              <a:rPr lang="en-US" dirty="0" smtClean="0">
                <a:solidFill>
                  <a:srgbClr val="6D6C6C"/>
                </a:solidFill>
                <a:latin typeface="Arial" charset="0"/>
                <a:ea typeface="MS PGothic" charset="0"/>
              </a:rPr>
              <a:t>Developers are more productive</a:t>
            </a:r>
          </a:p>
          <a:p>
            <a:pPr marL="457200" lvl="1" indent="0">
              <a:lnSpc>
                <a:spcPct val="120000"/>
              </a:lnSpc>
              <a:buNone/>
              <a:defRPr/>
            </a:pPr>
            <a:endParaRPr lang="en-US"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Reduces the need for joins, disk seeks</a:t>
            </a:r>
          </a:p>
          <a:p>
            <a:pPr marL="0" indent="0">
              <a:lnSpc>
                <a:spcPct val="120000"/>
              </a:lnSpc>
              <a:buNone/>
              <a:defRPr/>
            </a:pPr>
            <a:r>
              <a:rPr lang="en-US" dirty="0" smtClean="0">
                <a:solidFill>
                  <a:srgbClr val="6D6C6C"/>
                </a:solidFill>
                <a:latin typeface="Arial" charset="0"/>
                <a:ea typeface="MS PGothic" charset="0"/>
              </a:rPr>
              <a:t>Programming is more simple</a:t>
            </a:r>
          </a:p>
          <a:p>
            <a:pPr marL="0" indent="0">
              <a:lnSpc>
                <a:spcPct val="120000"/>
              </a:lnSpc>
              <a:buNone/>
              <a:defRPr/>
            </a:pPr>
            <a:r>
              <a:rPr lang="en-US" dirty="0" smtClean="0">
                <a:solidFill>
                  <a:srgbClr val="6D6C6C"/>
                </a:solidFill>
                <a:latin typeface="Arial" charset="0"/>
                <a:ea typeface="MS PGothic" charset="0"/>
              </a:rPr>
              <a:t>Performance delivered at scale </a:t>
            </a:r>
          </a:p>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15</a:t>
            </a:fld>
            <a:endParaRPr lang="en-US"/>
          </a:p>
        </p:txBody>
      </p:sp>
    </p:spTree>
    <p:extLst>
      <p:ext uri="{BB962C8B-B14F-4D97-AF65-F5344CB8AC3E}">
        <p14:creationId xmlns:p14="http://schemas.microsoft.com/office/powerpoint/2010/main" val="4235359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
            <a:ext cx="9144000" cy="5202239"/>
          </a:xfrm>
        </p:spPr>
        <p:txBody>
          <a:bodyPr anchor="ctr"/>
          <a:lstStyle>
            <a:lvl1pPr algn="l">
              <a:defRPr sz="6000" spc="-15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5202238"/>
            <a:ext cx="9144000" cy="1655762"/>
          </a:xfrm>
        </p:spPr>
        <p:txBody>
          <a:bodyPr anchor="ct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790959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82309-1736-7C4F-8476-9855DC145AA0}"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322252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B82309-1736-7C4F-8476-9855DC145AA0}"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144598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82309-1736-7C4F-8476-9855DC145AA0}" type="datetimeFigureOut">
              <a:rPr lang="en-US" smtClean="0"/>
              <a:t>9/21/16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14826569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86900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256681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15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B82309-1736-7C4F-8476-9855DC145AA0}"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8F35A44-6C59-F744-B669-5807AD509A4E}" type="slidenum">
              <a:rPr lang="en-US" smtClean="0"/>
              <a:t>‹#›</a:t>
            </a:fld>
            <a:endParaRPr lang="en-US"/>
          </a:p>
        </p:txBody>
      </p:sp>
      <p:cxnSp>
        <p:nvCxnSpPr>
          <p:cNvPr id="7" name="Straight Connector 6"/>
          <p:cNvCxnSpPr/>
          <p:nvPr userDrawn="1"/>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97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B82309-1736-7C4F-8476-9855DC145AA0}" type="datetimeFigureOut">
              <a:rPr lang="en-US" smtClean="0"/>
              <a:t>9/21/16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123865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B82309-1736-7C4F-8476-9855DC145AA0}" type="datetimeFigureOut">
              <a:rPr lang="en-US" smtClean="0"/>
              <a:t>9/21/16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307941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B82309-1736-7C4F-8476-9855DC145AA0}" type="datetimeFigureOut">
              <a:rPr lang="en-US" smtClean="0"/>
              <a:t>9/21/16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14429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B82309-1736-7C4F-8476-9855DC145AA0}" type="datetimeFigureOut">
              <a:rPr lang="en-US" smtClean="0"/>
              <a:t>9/21/16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63659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82309-1736-7C4F-8476-9855DC145AA0}" type="datetimeFigureOut">
              <a:rPr lang="en-US" smtClean="0"/>
              <a:t>9/21/16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8F35A44-6C59-F744-B669-5807AD509A4E}" type="slidenum">
              <a:rPr lang="en-US" smtClean="0"/>
              <a:t>‹#›</a:t>
            </a:fld>
            <a:endParaRPr lang="en-US"/>
          </a:p>
        </p:txBody>
      </p:sp>
    </p:spTree>
    <p:extLst>
      <p:ext uri="{BB962C8B-B14F-4D97-AF65-F5344CB8AC3E}">
        <p14:creationId xmlns:p14="http://schemas.microsoft.com/office/powerpoint/2010/main" val="408382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65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2" name="Group 1"/>
          <p:cNvGrpSpPr/>
          <p:nvPr userDrawn="1"/>
        </p:nvGrpSpPr>
        <p:grpSpPr>
          <a:xfrm>
            <a:off x="0" y="23446"/>
            <a:ext cx="12192000" cy="6858000"/>
            <a:chOff x="-2590800" y="7594435"/>
            <a:chExt cx="12192000" cy="6858000"/>
          </a:xfrm>
        </p:grpSpPr>
        <p:pic>
          <p:nvPicPr>
            <p:cNvPr id="3" name="Picture 2"/>
            <p:cNvPicPr>
              <a:picLocks noChangeAspect="1"/>
            </p:cNvPicPr>
            <p:nvPr/>
          </p:nvPicPr>
          <p:blipFill rotWithShape="1">
            <a:blip r:embed="rId2" cstate="email">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a:ext>
              </a:extLst>
            </a:blip>
            <a:srcRect/>
            <a:stretch/>
          </p:blipFill>
          <p:spPr>
            <a:xfrm>
              <a:off x="-2590800" y="7594435"/>
              <a:ext cx="12192000" cy="6858000"/>
            </a:xfrm>
            <a:prstGeom prst="rect">
              <a:avLst/>
            </a:prstGeom>
          </p:spPr>
        </p:pic>
        <p:sp>
          <p:nvSpPr>
            <p:cNvPr id="4" name="Rectangle 3"/>
            <p:cNvSpPr/>
            <p:nvPr/>
          </p:nvSpPr>
          <p:spPr>
            <a:xfrm>
              <a:off x="-2590800" y="7594435"/>
              <a:ext cx="12192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65801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0"/>
            <a:ext cx="10515600" cy="1325563"/>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B82309-1736-7C4F-8476-9855DC145AA0}" type="datetimeFigureOut">
              <a:rPr lang="en-US" smtClean="0"/>
              <a:t>9/21/16</a:t>
            </a:fld>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35A44-6C59-F744-B669-5807AD509A4E}" type="slidenum">
              <a:rPr lang="en-US" smtClean="0"/>
              <a:t>‹#›</a:t>
            </a:fld>
            <a:endParaRPr lang="en-US"/>
          </a:p>
        </p:txBody>
      </p:sp>
    </p:spTree>
    <p:extLst>
      <p:ext uri="{BB962C8B-B14F-4D97-AF65-F5344CB8AC3E}">
        <p14:creationId xmlns:p14="http://schemas.microsoft.com/office/powerpoint/2010/main" val="61889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68" r:id="rId10"/>
    <p:sldLayoutId id="2147483669" r:id="rId11"/>
    <p:sldLayoutId id="2147483672" r:id="rId12"/>
    <p:sldLayoutId id="2147483675" r:id="rId13"/>
    <p:sldLayoutId id="214748367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6" Type="http://schemas.openxmlformats.org/officeDocument/2006/relationships/image" Target="../media/image115.emf"/><Relationship Id="rId7" Type="http://schemas.openxmlformats.org/officeDocument/2006/relationships/image" Target="../media/image116.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1" Type="http://schemas.openxmlformats.org/officeDocument/2006/relationships/image" Target="../media/image126.png"/><Relationship Id="rId12" Type="http://schemas.openxmlformats.org/officeDocument/2006/relationships/image" Target="../media/image127.png"/><Relationship Id="rId13" Type="http://schemas.openxmlformats.org/officeDocument/2006/relationships/image" Target="../media/image128.png"/><Relationship Id="rId14" Type="http://schemas.openxmlformats.org/officeDocument/2006/relationships/image" Target="../media/image129.png"/><Relationship Id="rId15" Type="http://schemas.openxmlformats.org/officeDocument/2006/relationships/image" Target="../media/image130.png"/><Relationship Id="rId16" Type="http://schemas.openxmlformats.org/officeDocument/2006/relationships/image" Target="../media/image131.png"/><Relationship Id="rId17" Type="http://schemas.openxmlformats.org/officeDocument/2006/relationships/image" Target="../media/image13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0.png"/></Relationships>
</file>

<file path=ppt/slides/_rels/slide43.xml.rels><?xml version="1.0" encoding="UTF-8" standalone="yes"?>
<Relationships xmlns="http://schemas.openxmlformats.org/package/2006/relationships"><Relationship Id="rId3" Type="http://schemas.openxmlformats.org/officeDocument/2006/relationships/image" Target="../media/image141.emf"/><Relationship Id="rId4" Type="http://schemas.openxmlformats.org/officeDocument/2006/relationships/image" Target="../media/image142.emf"/><Relationship Id="rId5" Type="http://schemas.openxmlformats.org/officeDocument/2006/relationships/image" Target="../media/image143.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png"/><Relationship Id="rId7" Type="http://schemas.openxmlformats.org/officeDocument/2006/relationships/image" Target="../media/image148.png"/><Relationship Id="rId8"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52.emf"/></Relationships>
</file>

<file path=ppt/slides/_rels/slide5.xml.rels><?xml version="1.0" encoding="UTF-8" standalone="yes"?>
<Relationships xmlns="http://schemas.openxmlformats.org/package/2006/relationships"><Relationship Id="rId9" Type="http://schemas.openxmlformats.org/officeDocument/2006/relationships/image" Target="../media/image14.png"/><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jpe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5.jpg"/><Relationship Id="rId4" Type="http://schemas.openxmlformats.org/officeDocument/2006/relationships/image" Target="../media/image156.png"/><Relationship Id="rId5" Type="http://schemas.openxmlformats.org/officeDocument/2006/relationships/image" Target="../media/image157.emf"/><Relationship Id="rId6" Type="http://schemas.openxmlformats.org/officeDocument/2006/relationships/image" Target="../media/image158.png"/><Relationship Id="rId7" Type="http://schemas.openxmlformats.org/officeDocument/2006/relationships/image" Target="../media/image159.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65.png"/><Relationship Id="rId9" Type="http://schemas.openxmlformats.org/officeDocument/2006/relationships/image" Target="../media/image166.png"/><Relationship Id="rId10" Type="http://schemas.openxmlformats.org/officeDocument/2006/relationships/image" Target="../media/image157.emf"/><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emf"/><Relationship Id="rId5"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2.png"/><Relationship Id="rId8" Type="http://schemas.openxmlformats.org/officeDocument/2006/relationships/image" Target="../media/image157.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1" Type="http://schemas.openxmlformats.org/officeDocument/2006/relationships/image" Target="../media/image175.png"/><Relationship Id="rId12" Type="http://schemas.openxmlformats.org/officeDocument/2006/relationships/image" Target="../media/image176.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8.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jpg"/><Relationship Id="rId7" Type="http://schemas.openxmlformats.org/officeDocument/2006/relationships/image" Target="../media/image172.jpg"/><Relationship Id="rId8" Type="http://schemas.openxmlformats.org/officeDocument/2006/relationships/image" Target="../media/image157.emf"/><Relationship Id="rId9" Type="http://schemas.openxmlformats.org/officeDocument/2006/relationships/image" Target="../media/image173.jpg"/><Relationship Id="rId10" Type="http://schemas.openxmlformats.org/officeDocument/2006/relationships/image" Target="../media/image17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157.emf"/><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7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9.png"/></Relationships>
</file>

<file path=ppt/slides/_rels/slide7.xml.rels><?xml version="1.0" encoding="UTF-8" standalone="yes"?>
<Relationships xmlns="http://schemas.openxmlformats.org/package/2006/relationships"><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 Id="rId63" Type="http://schemas.openxmlformats.org/officeDocument/2006/relationships/image" Target="../media/image96.png"/><Relationship Id="rId64" Type="http://schemas.openxmlformats.org/officeDocument/2006/relationships/image" Target="../media/image97.png"/><Relationship Id="rId65" Type="http://schemas.openxmlformats.org/officeDocument/2006/relationships/image" Target="../media/image98.png"/><Relationship Id="rId66" Type="http://schemas.openxmlformats.org/officeDocument/2006/relationships/image" Target="../media/image99.png"/><Relationship Id="rId67" Type="http://schemas.openxmlformats.org/officeDocument/2006/relationships/image" Target="../media/image100.png"/><Relationship Id="rId68" Type="http://schemas.openxmlformats.org/officeDocument/2006/relationships/image" Target="../media/image101.png"/><Relationship Id="rId69" Type="http://schemas.openxmlformats.org/officeDocument/2006/relationships/image" Target="../media/image102.png"/><Relationship Id="rId50" Type="http://schemas.openxmlformats.org/officeDocument/2006/relationships/image" Target="../media/image83.png"/><Relationship Id="rId51" Type="http://schemas.openxmlformats.org/officeDocument/2006/relationships/image" Target="../media/image84.png"/><Relationship Id="rId52" Type="http://schemas.openxmlformats.org/officeDocument/2006/relationships/image" Target="../media/image85.png"/><Relationship Id="rId53" Type="http://schemas.openxmlformats.org/officeDocument/2006/relationships/image" Target="../media/image86.png"/><Relationship Id="rId54" Type="http://schemas.openxmlformats.org/officeDocument/2006/relationships/image" Target="../media/image87.png"/><Relationship Id="rId55" Type="http://schemas.openxmlformats.org/officeDocument/2006/relationships/image" Target="../media/image88.png"/><Relationship Id="rId56" Type="http://schemas.openxmlformats.org/officeDocument/2006/relationships/image" Target="../media/image89.png"/><Relationship Id="rId57" Type="http://schemas.openxmlformats.org/officeDocument/2006/relationships/image" Target="../media/image90.png"/><Relationship Id="rId58" Type="http://schemas.openxmlformats.org/officeDocument/2006/relationships/image" Target="../media/image91.png"/><Relationship Id="rId59" Type="http://schemas.openxmlformats.org/officeDocument/2006/relationships/image" Target="../media/image92.png"/><Relationship Id="rId40" Type="http://schemas.openxmlformats.org/officeDocument/2006/relationships/image" Target="../media/image73.png"/><Relationship Id="rId41" Type="http://schemas.openxmlformats.org/officeDocument/2006/relationships/image" Target="../media/image74.png"/><Relationship Id="rId42" Type="http://schemas.openxmlformats.org/officeDocument/2006/relationships/image" Target="../media/image75.png"/><Relationship Id="rId43" Type="http://schemas.openxmlformats.org/officeDocument/2006/relationships/image" Target="../media/image76.png"/><Relationship Id="rId44" Type="http://schemas.openxmlformats.org/officeDocument/2006/relationships/image" Target="../media/image77.png"/><Relationship Id="rId45" Type="http://schemas.openxmlformats.org/officeDocument/2006/relationships/image" Target="../media/image78.png"/><Relationship Id="rId46" Type="http://schemas.openxmlformats.org/officeDocument/2006/relationships/image" Target="../media/image79.png"/><Relationship Id="rId47" Type="http://schemas.openxmlformats.org/officeDocument/2006/relationships/image" Target="../media/image80.png"/><Relationship Id="rId48" Type="http://schemas.openxmlformats.org/officeDocument/2006/relationships/image" Target="../media/image81.png"/><Relationship Id="rId49" Type="http://schemas.openxmlformats.org/officeDocument/2006/relationships/image" Target="../media/image82.png"/><Relationship Id="rId1" Type="http://schemas.openxmlformats.org/officeDocument/2006/relationships/slideLayout" Target="../slideLayouts/slideLayout13.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30" Type="http://schemas.openxmlformats.org/officeDocument/2006/relationships/image" Target="../media/image63.png"/><Relationship Id="rId31" Type="http://schemas.openxmlformats.org/officeDocument/2006/relationships/image" Target="../media/image64.png"/><Relationship Id="rId32" Type="http://schemas.openxmlformats.org/officeDocument/2006/relationships/image" Target="../media/image65.png"/><Relationship Id="rId33" Type="http://schemas.openxmlformats.org/officeDocument/2006/relationships/image" Target="../media/image66.png"/><Relationship Id="rId34" Type="http://schemas.openxmlformats.org/officeDocument/2006/relationships/image" Target="../media/image67.png"/><Relationship Id="rId35" Type="http://schemas.openxmlformats.org/officeDocument/2006/relationships/image" Target="../media/image68.png"/><Relationship Id="rId36" Type="http://schemas.openxmlformats.org/officeDocument/2006/relationships/image" Target="../media/image69.png"/><Relationship Id="rId37" Type="http://schemas.openxmlformats.org/officeDocument/2006/relationships/image" Target="../media/image70.png"/><Relationship Id="rId38" Type="http://schemas.openxmlformats.org/officeDocument/2006/relationships/image" Target="../media/image71.png"/><Relationship Id="rId39" Type="http://schemas.openxmlformats.org/officeDocument/2006/relationships/image" Target="../media/image72.png"/><Relationship Id="rId70" Type="http://schemas.openxmlformats.org/officeDocument/2006/relationships/image" Target="../media/image103.png"/><Relationship Id="rId71" Type="http://schemas.openxmlformats.org/officeDocument/2006/relationships/image" Target="../media/image104.png"/><Relationship Id="rId72" Type="http://schemas.openxmlformats.org/officeDocument/2006/relationships/image" Target="../media/image105.png"/><Relationship Id="rId20" Type="http://schemas.openxmlformats.org/officeDocument/2006/relationships/image" Target="../media/image53.png"/><Relationship Id="rId21" Type="http://schemas.openxmlformats.org/officeDocument/2006/relationships/image" Target="../media/image54.png"/><Relationship Id="rId22" Type="http://schemas.openxmlformats.org/officeDocument/2006/relationships/image" Target="../media/image55.png"/><Relationship Id="rId23" Type="http://schemas.openxmlformats.org/officeDocument/2006/relationships/image" Target="../media/image56.png"/><Relationship Id="rId24" Type="http://schemas.openxmlformats.org/officeDocument/2006/relationships/image" Target="../media/image57.png"/><Relationship Id="rId25" Type="http://schemas.openxmlformats.org/officeDocument/2006/relationships/image" Target="../media/image58.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gif"/><Relationship Id="rId29" Type="http://schemas.openxmlformats.org/officeDocument/2006/relationships/image" Target="../media/image62.png"/><Relationship Id="rId73" Type="http://schemas.openxmlformats.org/officeDocument/2006/relationships/image" Target="../media/image106.png"/><Relationship Id="rId74" Type="http://schemas.openxmlformats.org/officeDocument/2006/relationships/image" Target="../media/image107.png"/><Relationship Id="rId75" Type="http://schemas.openxmlformats.org/officeDocument/2006/relationships/image" Target="../media/image108.png"/><Relationship Id="rId60" Type="http://schemas.openxmlformats.org/officeDocument/2006/relationships/image" Target="../media/image93.png"/><Relationship Id="rId61" Type="http://schemas.openxmlformats.org/officeDocument/2006/relationships/image" Target="../media/image94.png"/><Relationship Id="rId62" Type="http://schemas.openxmlformats.org/officeDocument/2006/relationships/image" Target="../media/image95.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8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84.png"/></Relationships>
</file>

<file path=ppt/slides/_rels/slide75.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8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8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9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b-engines.com/en/rank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57600" y="2819400"/>
            <a:ext cx="4794636" cy="1371600"/>
          </a:xfrm>
          <a:prstGeom prst="rect">
            <a:avLst/>
          </a:prstGeom>
        </p:spPr>
      </p:pic>
      <p:sp>
        <p:nvSpPr>
          <p:cNvPr id="6" name="Title 3"/>
          <p:cNvSpPr txBox="1">
            <a:spLocks/>
          </p:cNvSpPr>
          <p:nvPr/>
        </p:nvSpPr>
        <p:spPr>
          <a:xfrm>
            <a:off x="2819400" y="1143000"/>
            <a:ext cx="6398941" cy="186351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1" kern="1200" spc="-150">
                <a:solidFill>
                  <a:srgbClr val="FFFFFF"/>
                </a:solidFill>
                <a:latin typeface="Arial"/>
                <a:ea typeface="+mj-ea"/>
                <a:cs typeface="Arial"/>
              </a:defRPr>
            </a:lvl1pPr>
          </a:lstStyle>
          <a:p>
            <a:r>
              <a:rPr lang="en-US" sz="3200" dirty="0" smtClean="0">
                <a:solidFill>
                  <a:schemeClr val="tx2"/>
                </a:solidFill>
                <a:latin typeface="Candara"/>
                <a:cs typeface="Candara"/>
              </a:rPr>
              <a:t>The Definitive Presentation </a:t>
            </a:r>
          </a:p>
          <a:p>
            <a:endParaRPr lang="en-US" sz="3200" dirty="0" smtClean="0">
              <a:solidFill>
                <a:schemeClr val="tx2"/>
              </a:solidFill>
              <a:latin typeface="Candara"/>
              <a:cs typeface="Candara"/>
            </a:endParaRPr>
          </a:p>
          <a:p>
            <a:r>
              <a:rPr lang="en-US" sz="3200" dirty="0" smtClean="0">
                <a:solidFill>
                  <a:schemeClr val="tx2"/>
                </a:solidFill>
                <a:latin typeface="Candara"/>
                <a:cs typeface="Candara"/>
              </a:rPr>
              <a:t>of </a:t>
            </a:r>
          </a:p>
        </p:txBody>
      </p:sp>
    </p:spTree>
    <p:extLst>
      <p:ext uri="{BB962C8B-B14F-4D97-AF65-F5344CB8AC3E}">
        <p14:creationId xmlns:p14="http://schemas.microsoft.com/office/powerpoint/2010/main" val="8339438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Shape 51"/>
          <p:cNvSpPr txBox="1"/>
          <p:nvPr/>
        </p:nvSpPr>
        <p:spPr>
          <a:xfrm>
            <a:off x="1678159" y="1010044"/>
            <a:ext cx="8835683" cy="4470200"/>
          </a:xfrm>
          <a:prstGeom prst="rect">
            <a:avLst/>
          </a:prstGeom>
          <a:noFill/>
          <a:ln>
            <a:noFill/>
          </a:ln>
        </p:spPr>
        <p:txBody>
          <a:bodyPr lIns="121900" tIns="121900" rIns="121900" bIns="121900" anchor="ctr" anchorCtr="0">
            <a:noAutofit/>
          </a:bodyPr>
          <a:lstStyle/>
          <a:p>
            <a:pPr>
              <a:lnSpc>
                <a:spcPct val="115000"/>
              </a:lnSpc>
            </a:pPr>
            <a:r>
              <a:rPr lang="en" sz="3200" dirty="0">
                <a:latin typeface="Helvetica Neue"/>
                <a:ea typeface="Helvetica Neue"/>
                <a:cs typeface="Helvetica Neue"/>
                <a:sym typeface="Helvetica Neue"/>
              </a:rPr>
              <a:t>Gartner, Inc. recognized </a:t>
            </a:r>
          </a:p>
          <a:p>
            <a:pPr>
              <a:lnSpc>
                <a:spcPct val="115000"/>
              </a:lnSpc>
            </a:pPr>
            <a:r>
              <a:rPr lang="en" sz="3733" b="1" dirty="0">
                <a:solidFill>
                  <a:schemeClr val="accent1"/>
                </a:solidFill>
                <a:latin typeface="Helvetica Neue"/>
                <a:ea typeface="Helvetica Neue"/>
                <a:cs typeface="Helvetica Neue"/>
                <a:sym typeface="Helvetica Neue"/>
              </a:rPr>
              <a:t>MongoDB as a Leader </a:t>
            </a:r>
          </a:p>
          <a:p>
            <a:pPr>
              <a:lnSpc>
                <a:spcPct val="115000"/>
              </a:lnSpc>
              <a:buClr>
                <a:schemeClr val="dk1"/>
              </a:buClr>
              <a:buSzPct val="45833"/>
            </a:pPr>
            <a:r>
              <a:rPr lang="en" sz="3200" dirty="0">
                <a:latin typeface="Helvetica Neue"/>
                <a:ea typeface="Helvetica Neue"/>
                <a:cs typeface="Helvetica Neue"/>
                <a:sym typeface="Helvetica Neue"/>
              </a:rPr>
              <a:t>in the 2015 Magic Quadrant </a:t>
            </a:r>
            <a:r>
              <a:rPr lang="en" sz="3200" dirty="0" smtClean="0">
                <a:latin typeface="Helvetica Neue"/>
                <a:ea typeface="Helvetica Neue"/>
                <a:cs typeface="Helvetica Neue"/>
                <a:sym typeface="Helvetica Neue"/>
              </a:rPr>
              <a:t>for</a:t>
            </a:r>
            <a:endParaRPr lang="en-US" sz="3200" dirty="0" smtClean="0">
              <a:latin typeface="Helvetica Neue"/>
              <a:ea typeface="Helvetica Neue"/>
              <a:cs typeface="Helvetica Neue"/>
              <a:sym typeface="Helvetica Neue"/>
            </a:endParaRPr>
          </a:p>
          <a:p>
            <a:pPr>
              <a:lnSpc>
                <a:spcPct val="115000"/>
              </a:lnSpc>
              <a:buClr>
                <a:schemeClr val="dk1"/>
              </a:buClr>
              <a:buSzPct val="45833"/>
            </a:pPr>
            <a:r>
              <a:rPr lang="en" sz="3200" dirty="0" smtClean="0">
                <a:latin typeface="Helvetica Neue"/>
                <a:ea typeface="Helvetica Neue"/>
                <a:cs typeface="Helvetica Neue"/>
                <a:sym typeface="Helvetica Neue"/>
              </a:rPr>
              <a:t>Operational </a:t>
            </a:r>
            <a:r>
              <a:rPr lang="en" sz="3200" dirty="0">
                <a:latin typeface="Helvetica Neue"/>
                <a:ea typeface="Helvetica Neue"/>
                <a:cs typeface="Helvetica Neue"/>
                <a:sym typeface="Helvetica Neue"/>
              </a:rPr>
              <a:t>Database Management Systems.*</a:t>
            </a:r>
          </a:p>
        </p:txBody>
      </p:sp>
      <p:sp>
        <p:nvSpPr>
          <p:cNvPr id="56" name="Shape 56"/>
          <p:cNvSpPr txBox="1"/>
          <p:nvPr/>
        </p:nvSpPr>
        <p:spPr>
          <a:xfrm>
            <a:off x="109750" y="6130843"/>
            <a:ext cx="11366919" cy="586036"/>
          </a:xfrm>
          <a:prstGeom prst="rect">
            <a:avLst/>
          </a:prstGeom>
          <a:noFill/>
          <a:ln>
            <a:noFill/>
          </a:ln>
        </p:spPr>
        <p:txBody>
          <a:bodyPr lIns="121900" tIns="121900" rIns="121900" bIns="121900" anchor="t" anchorCtr="0">
            <a:noAutofit/>
          </a:bodyPr>
          <a:lstStyle/>
          <a:p>
            <a:r>
              <a:rPr lang="en" sz="533" dirty="0">
                <a:solidFill>
                  <a:schemeClr val="tx1">
                    <a:lumMod val="50000"/>
                    <a:lumOff val="50000"/>
                  </a:schemeClr>
                </a:solidFill>
                <a:latin typeface="Helvetica Neue"/>
                <a:ea typeface="Helvetica Neue"/>
                <a:cs typeface="Helvetica Neue"/>
                <a:sym typeface="Helvetica Neue"/>
              </a:rPr>
              <a:t>*Gartner, Inc., Magic Quadrant for Operational Database Management Systems by Donald Feinberg, Merv Adrian, Nick Heudecker, Adam M. Ronthal, and Terilyn Palanca, October 12, 2015.</a:t>
            </a:r>
          </a:p>
          <a:p>
            <a:pPr>
              <a:buClr>
                <a:schemeClr val="dk1"/>
              </a:buClr>
              <a:buSzPct val="157142"/>
            </a:pPr>
            <a:r>
              <a:rPr lang="en" sz="533" dirty="0">
                <a:solidFill>
                  <a:schemeClr val="tx1">
                    <a:lumMod val="50000"/>
                    <a:lumOff val="50000"/>
                  </a:schemeClr>
                </a:solidFill>
                <a:latin typeface="Helvetica Neue"/>
                <a:ea typeface="Helvetica Neue"/>
                <a:cs typeface="Helvetica Neue"/>
                <a:sym typeface="Helvetica Neue"/>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endParaRPr lang="en-US" sz="533" dirty="0">
              <a:solidFill>
                <a:schemeClr val="tx1">
                  <a:lumMod val="50000"/>
                  <a:lumOff val="50000"/>
                </a:schemeClr>
              </a:solidFill>
              <a:latin typeface="Helvetica Neue"/>
              <a:ea typeface="Helvetica Neue"/>
              <a:cs typeface="Helvetica Neue"/>
              <a:sym typeface="Helvetica Neue"/>
            </a:endParaRPr>
          </a:p>
          <a:p>
            <a:pPr>
              <a:buClr>
                <a:schemeClr val="dk1"/>
              </a:buClr>
              <a:buSzPct val="157142"/>
            </a:pPr>
            <a:r>
              <a:rPr lang="en" sz="533" dirty="0">
                <a:solidFill>
                  <a:schemeClr val="tx1">
                    <a:lumMod val="50000"/>
                    <a:lumOff val="50000"/>
                  </a:schemeClr>
                </a:solidFill>
                <a:highlight>
                  <a:srgbClr val="FFFFFF"/>
                </a:highlight>
                <a:latin typeface="Helvetica Neue"/>
                <a:ea typeface="Helvetica Neue"/>
                <a:cs typeface="Helvetica Neue"/>
                <a:sym typeface="Helvetica Neue"/>
              </a:rPr>
              <a:t>This graphic was published by Gartner, Inc. as part of a larger research document and should be evaluated in the context of the entire document. </a:t>
            </a:r>
            <a:br>
              <a:rPr lang="en" sz="533" dirty="0">
                <a:solidFill>
                  <a:schemeClr val="tx1">
                    <a:lumMod val="50000"/>
                    <a:lumOff val="50000"/>
                  </a:schemeClr>
                </a:solidFill>
                <a:highlight>
                  <a:srgbClr val="FFFFFF"/>
                </a:highlight>
                <a:latin typeface="Helvetica Neue"/>
                <a:ea typeface="Helvetica Neue"/>
                <a:cs typeface="Helvetica Neue"/>
                <a:sym typeface="Helvetica Neue"/>
              </a:rPr>
            </a:br>
            <a:r>
              <a:rPr lang="en" sz="533" dirty="0">
                <a:solidFill>
                  <a:schemeClr val="tx1">
                    <a:lumMod val="50000"/>
                    <a:lumOff val="50000"/>
                  </a:schemeClr>
                </a:solidFill>
                <a:highlight>
                  <a:srgbClr val="FFFFFF"/>
                </a:highlight>
                <a:latin typeface="Helvetica Neue"/>
                <a:ea typeface="Helvetica Neue"/>
                <a:cs typeface="Helvetica Neue"/>
                <a:sym typeface="Helvetica Neue"/>
              </a:rPr>
              <a:t>The Gartner document is available upon request from MongoDB, Inc.</a:t>
            </a:r>
            <a:endParaRPr lang="en" sz="533" dirty="0">
              <a:solidFill>
                <a:schemeClr val="tx1">
                  <a:lumMod val="50000"/>
                  <a:lumOff val="50000"/>
                </a:schemeClr>
              </a:solidFill>
              <a:latin typeface="Helvetica Neue"/>
              <a:ea typeface="Helvetica Neue"/>
              <a:cs typeface="Helvetica Neue"/>
              <a:sym typeface="Helvetica Neue"/>
            </a:endParaRPr>
          </a:p>
          <a:p>
            <a:pPr>
              <a:buClr>
                <a:schemeClr val="dk1"/>
              </a:buClr>
            </a:pPr>
            <a:endParaRPr sz="533" dirty="0">
              <a:solidFill>
                <a:schemeClr val="tx1">
                  <a:lumMod val="50000"/>
                  <a:lumOff val="50000"/>
                </a:schemeClr>
              </a:solidFill>
              <a:latin typeface="Helvetica Neue"/>
              <a:ea typeface="Helvetica Neue"/>
              <a:cs typeface="Helvetica Neue"/>
              <a:sym typeface="Helvetica Neue"/>
            </a:endParaRPr>
          </a:p>
          <a:p>
            <a:endParaRPr sz="533" dirty="0">
              <a:solidFill>
                <a:schemeClr val="tx1">
                  <a:lumMod val="50000"/>
                  <a:lumOff val="50000"/>
                </a:schemeClr>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1201572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15600" y="186967"/>
            <a:ext cx="11308000" cy="1092800"/>
          </a:xfrm>
          <a:prstGeom prst="rect">
            <a:avLst/>
          </a:prstGeom>
        </p:spPr>
        <p:txBody>
          <a:bodyPr vert="horz" lIns="121900" tIns="121900" rIns="121900" bIns="121900" numCol="1" rtlCol="0" anchor="ctr" anchorCtr="0">
            <a:noAutofit/>
          </a:bodyPr>
          <a:lstStyle/>
          <a:p>
            <a:pPr algn="ctr"/>
            <a:r>
              <a:rPr lang="en" sz="3600" b="1" dirty="0">
                <a:latin typeface="Helvetica Neue" charset="0"/>
                <a:ea typeface="Helvetica Neue" charset="0"/>
                <a:cs typeface="Helvetica Neue" charset="0"/>
              </a:rPr>
              <a:t>MongoDB named </a:t>
            </a:r>
            <a:r>
              <a:rPr lang="en" sz="3600" b="1" dirty="0">
                <a:solidFill>
                  <a:srgbClr val="6AA84F"/>
                </a:solidFill>
                <a:latin typeface="Helvetica Neue" charset="0"/>
                <a:ea typeface="Helvetica Neue" charset="0"/>
                <a:cs typeface="Helvetica Neue" charset="0"/>
              </a:rPr>
              <a:t>a leader</a:t>
            </a:r>
            <a:r>
              <a:rPr lang="en" sz="3600" b="1" dirty="0">
                <a:latin typeface="Helvetica Neue" charset="0"/>
                <a:ea typeface="Helvetica Neue" charset="0"/>
                <a:cs typeface="Helvetica Neue" charset="0"/>
              </a:rPr>
              <a:t> in The Forrester Wave™: Big Data NoSQL, Q3 </a:t>
            </a:r>
            <a:r>
              <a:rPr lang="en" sz="3600" b="1" dirty="0" smtClean="0">
                <a:latin typeface="Helvetica Neue" charset="0"/>
                <a:ea typeface="Helvetica Neue" charset="0"/>
                <a:cs typeface="Helvetica Neue" charset="0"/>
              </a:rPr>
              <a:t>2016</a:t>
            </a:r>
            <a:endParaRPr lang="en" b="1" dirty="0">
              <a:latin typeface="Helvetica Neue" charset="0"/>
              <a:ea typeface="Helvetica Neue" charset="0"/>
              <a:cs typeface="Helvetica Neue" charset="0"/>
            </a:endParaRPr>
          </a:p>
        </p:txBody>
      </p:sp>
      <p:pic>
        <p:nvPicPr>
          <p:cNvPr id="68" name="Shape 68"/>
          <p:cNvPicPr preferRelativeResize="0"/>
          <p:nvPr/>
        </p:nvPicPr>
        <p:blipFill>
          <a:blip r:embed="rId3">
            <a:alphaModFix/>
          </a:blip>
          <a:stretch>
            <a:fillRect/>
          </a:stretch>
        </p:blipFill>
        <p:spPr>
          <a:xfrm>
            <a:off x="516634" y="1546000"/>
            <a:ext cx="4291521" cy="4339683"/>
          </a:xfrm>
          <a:prstGeom prst="rect">
            <a:avLst/>
          </a:prstGeom>
          <a:noFill/>
          <a:ln>
            <a:noFill/>
          </a:ln>
        </p:spPr>
      </p:pic>
      <p:sp>
        <p:nvSpPr>
          <p:cNvPr id="69" name="Shape 69"/>
          <p:cNvSpPr txBox="1"/>
          <p:nvPr/>
        </p:nvSpPr>
        <p:spPr>
          <a:xfrm>
            <a:off x="231167" y="6100533"/>
            <a:ext cx="11723600" cy="375600"/>
          </a:xfrm>
          <a:prstGeom prst="rect">
            <a:avLst/>
          </a:prstGeom>
          <a:noFill/>
          <a:ln>
            <a:noFill/>
          </a:ln>
        </p:spPr>
        <p:txBody>
          <a:bodyPr lIns="121900" tIns="121900" rIns="121900" bIns="121900" anchor="t" anchorCtr="0">
            <a:noAutofit/>
          </a:bodyPr>
          <a:lstStyle/>
          <a:p>
            <a:r>
              <a:rPr lang="en" sz="1067"/>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p>
          <a:p>
            <a:endParaRPr sz="2400"/>
          </a:p>
        </p:txBody>
      </p:sp>
      <p:sp>
        <p:nvSpPr>
          <p:cNvPr id="70" name="Shape 70"/>
          <p:cNvSpPr txBox="1"/>
          <p:nvPr/>
        </p:nvSpPr>
        <p:spPr>
          <a:xfrm>
            <a:off x="5255567" y="1713033"/>
            <a:ext cx="6786000" cy="4005600"/>
          </a:xfrm>
          <a:prstGeom prst="rect">
            <a:avLst/>
          </a:prstGeom>
          <a:noFill/>
          <a:ln>
            <a:noFill/>
          </a:ln>
        </p:spPr>
        <p:txBody>
          <a:bodyPr lIns="121900" tIns="121900" rIns="121900" bIns="121900" anchor="t" anchorCtr="0">
            <a:noAutofit/>
          </a:bodyPr>
          <a:lstStyle/>
          <a:p>
            <a:pPr>
              <a:buClr>
                <a:schemeClr val="dk1"/>
              </a:buClr>
              <a:buSzPct val="84615"/>
            </a:pPr>
            <a:r>
              <a:rPr lang="en" sz="1733" dirty="0">
                <a:latin typeface="Helvetica Neue" charset="0"/>
                <a:ea typeface="Helvetica Neue" charset="0"/>
                <a:cs typeface="Helvetica Neue" charset="0"/>
              </a:rPr>
              <a:t>Achieving the highest possible scores in 19 of the 26 criteria, MongoDB believes that this report indicates its strength and versatility as an all-purpose database for a variety of mission-critical use cases.</a:t>
            </a:r>
          </a:p>
          <a:p>
            <a:pPr>
              <a:buClr>
                <a:schemeClr val="dk1"/>
              </a:buClr>
            </a:pPr>
            <a:endParaRPr sz="1733" dirty="0">
              <a:latin typeface="Helvetica Neue" charset="0"/>
              <a:ea typeface="Helvetica Neue" charset="0"/>
              <a:cs typeface="Helvetica Neue" charset="0"/>
            </a:endParaRPr>
          </a:p>
          <a:p>
            <a:pPr>
              <a:buClr>
                <a:schemeClr val="dk1"/>
              </a:buClr>
              <a:buSzPct val="84615"/>
            </a:pPr>
            <a:r>
              <a:rPr lang="en" sz="1733" b="1" dirty="0">
                <a:latin typeface="Helvetica Neue" charset="0"/>
                <a:ea typeface="Helvetica Neue" charset="0"/>
                <a:cs typeface="Helvetica Neue" charset="0"/>
              </a:rPr>
              <a:t>5 out of 5 Points for:</a:t>
            </a:r>
          </a:p>
          <a:p>
            <a:pPr>
              <a:buClr>
                <a:schemeClr val="dk1"/>
              </a:buClr>
            </a:pPr>
            <a:endParaRPr sz="1733" dirty="0">
              <a:latin typeface="Helvetica Neue" charset="0"/>
              <a:ea typeface="Helvetica Neue" charset="0"/>
              <a:cs typeface="Helvetica Neue" charset="0"/>
            </a:endParaRPr>
          </a:p>
          <a:p>
            <a:pPr marL="609585" indent="-414856">
              <a:buSzPct val="100000"/>
              <a:buChar char="●"/>
            </a:pPr>
            <a:r>
              <a:rPr lang="en" sz="1733" dirty="0">
                <a:latin typeface="Helvetica Neue" charset="0"/>
                <a:ea typeface="Helvetica Neue" charset="0"/>
                <a:cs typeface="Helvetica Neue" charset="0"/>
              </a:rPr>
              <a:t>Data Types</a:t>
            </a:r>
          </a:p>
          <a:p>
            <a:pPr marL="609585" indent="-414856">
              <a:buSzPct val="100000"/>
              <a:buChar char="●"/>
            </a:pPr>
            <a:r>
              <a:rPr lang="en" sz="1733" dirty="0">
                <a:latin typeface="Helvetica Neue" charset="0"/>
                <a:ea typeface="Helvetica Neue" charset="0"/>
                <a:cs typeface="Helvetica Neue" charset="0"/>
              </a:rPr>
              <a:t>Streaming and Loading</a:t>
            </a:r>
          </a:p>
          <a:p>
            <a:pPr marL="609585" indent="-414856">
              <a:buSzPct val="100000"/>
              <a:buChar char="●"/>
            </a:pPr>
            <a:r>
              <a:rPr lang="en" sz="1733" dirty="0">
                <a:latin typeface="Helvetica Neue" charset="0"/>
                <a:ea typeface="Helvetica Neue" charset="0"/>
                <a:cs typeface="Helvetica Neue" charset="0"/>
              </a:rPr>
              <a:t>Big Data Support</a:t>
            </a:r>
          </a:p>
          <a:p>
            <a:pPr marL="609585" indent="-414856">
              <a:buSzPct val="100000"/>
              <a:buChar char="●"/>
            </a:pPr>
            <a:r>
              <a:rPr lang="en" sz="1733" dirty="0">
                <a:latin typeface="Helvetica Neue" charset="0"/>
                <a:ea typeface="Helvetica Neue" charset="0"/>
                <a:cs typeface="Helvetica Neue" charset="0"/>
              </a:rPr>
              <a:t>In-memory</a:t>
            </a:r>
          </a:p>
          <a:p>
            <a:pPr marL="609585" indent="-414856">
              <a:buSzPct val="100000"/>
              <a:buChar char="●"/>
            </a:pPr>
            <a:r>
              <a:rPr lang="en" sz="1733" dirty="0">
                <a:latin typeface="Helvetica Neue" charset="0"/>
                <a:ea typeface="Helvetica Neue" charset="0"/>
                <a:cs typeface="Helvetica Neue" charset="0"/>
              </a:rPr>
              <a:t>Performance</a:t>
            </a:r>
          </a:p>
          <a:p>
            <a:pPr marL="609585" indent="-414856">
              <a:buSzPct val="100000"/>
              <a:buChar char="●"/>
            </a:pPr>
            <a:r>
              <a:rPr lang="en" sz="1733" dirty="0">
                <a:latin typeface="Helvetica Neue" charset="0"/>
                <a:ea typeface="Helvetica Neue" charset="0"/>
                <a:cs typeface="Helvetica Neue" charset="0"/>
              </a:rPr>
              <a:t>Scalability</a:t>
            </a:r>
          </a:p>
          <a:p>
            <a:pPr marL="609585" indent="-414856">
              <a:buSzPct val="100000"/>
              <a:buChar char="●"/>
            </a:pPr>
            <a:r>
              <a:rPr lang="en" sz="1733" dirty="0">
                <a:latin typeface="Helvetica Neue" charset="0"/>
                <a:ea typeface="Helvetica Neue" charset="0"/>
                <a:cs typeface="Helvetica Neue" charset="0"/>
              </a:rPr>
              <a:t>High Availability &amp; </a:t>
            </a:r>
            <a:br>
              <a:rPr lang="en" sz="1733" dirty="0">
                <a:latin typeface="Helvetica Neue" charset="0"/>
                <a:ea typeface="Helvetica Neue" charset="0"/>
                <a:cs typeface="Helvetica Neue" charset="0"/>
              </a:rPr>
            </a:br>
            <a:r>
              <a:rPr lang="en" sz="1733" dirty="0">
                <a:latin typeface="Helvetica Neue" charset="0"/>
                <a:ea typeface="Helvetica Neue" charset="0"/>
                <a:cs typeface="Helvetica Neue" charset="0"/>
              </a:rPr>
              <a:t>Disaster Recovery</a:t>
            </a:r>
          </a:p>
          <a:p>
            <a:endParaRPr sz="1733" dirty="0"/>
          </a:p>
          <a:p>
            <a:endParaRPr sz="1733" dirty="0"/>
          </a:p>
        </p:txBody>
      </p:sp>
      <p:sp>
        <p:nvSpPr>
          <p:cNvPr id="71" name="Shape 71"/>
          <p:cNvSpPr txBox="1"/>
          <p:nvPr/>
        </p:nvSpPr>
        <p:spPr>
          <a:xfrm>
            <a:off x="8403167" y="3574233"/>
            <a:ext cx="3638400" cy="2144400"/>
          </a:xfrm>
          <a:prstGeom prst="rect">
            <a:avLst/>
          </a:prstGeom>
          <a:noFill/>
          <a:ln>
            <a:noFill/>
          </a:ln>
        </p:spPr>
        <p:txBody>
          <a:bodyPr lIns="121900" tIns="121900" rIns="121900" bIns="121900" anchor="t" anchorCtr="0">
            <a:noAutofit/>
          </a:bodyPr>
          <a:lstStyle/>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Tools</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Workloads</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Use Cases</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Ability to Execute</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Road Map</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Open Source and Licensing</a:t>
            </a:r>
          </a:p>
          <a:p>
            <a:pPr marL="609585" indent="-414856">
              <a:buClr>
                <a:schemeClr val="dk1"/>
              </a:buClr>
              <a:buSzPct val="100000"/>
              <a:buChar char="●"/>
            </a:pPr>
            <a:r>
              <a:rPr lang="en" sz="1733" dirty="0">
                <a:solidFill>
                  <a:schemeClr val="dk1"/>
                </a:solidFill>
                <a:latin typeface="Helvetica Neue" charset="0"/>
                <a:ea typeface="Helvetica Neue" charset="0"/>
                <a:cs typeface="Helvetica Neue" charset="0"/>
              </a:rPr>
              <a:t>Support</a:t>
            </a:r>
          </a:p>
        </p:txBody>
      </p:sp>
    </p:spTree>
    <p:extLst>
      <p:ext uri="{BB962C8B-B14F-4D97-AF65-F5344CB8AC3E}">
        <p14:creationId xmlns:p14="http://schemas.microsoft.com/office/powerpoint/2010/main" val="36602946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splash_5252bb51404f8_1 (1).jpeg"/>
          <p:cNvPicPr>
            <a:picLocks noChangeAspect="1"/>
          </p:cNvPicPr>
          <p:nvPr/>
        </p:nvPicPr>
        <p:blipFill rotWithShape="1">
          <a:blip r:embed="rId3" cstate="email">
            <a:grayscl/>
            <a:extLst>
              <a:ext uri="{28A0092B-C50C-407E-A947-70E740481C1C}">
                <a14:useLocalDpi xmlns:a14="http://schemas.microsoft.com/office/drawing/2010/main"/>
              </a:ext>
            </a:extLst>
          </a:blip>
          <a:srcRect/>
          <a:stretch/>
        </p:blipFill>
        <p:spPr>
          <a:xfrm>
            <a:off x="-36576" y="0"/>
            <a:ext cx="12252960" cy="6858000"/>
          </a:xfrm>
          <a:prstGeom prst="rect">
            <a:avLst/>
          </a:prstGeom>
          <a:ln>
            <a:solidFill>
              <a:srgbClr val="242423">
                <a:alpha val="51000"/>
              </a:srgbClr>
            </a:solidFill>
          </a:ln>
        </p:spPr>
      </p:pic>
      <p:sp>
        <p:nvSpPr>
          <p:cNvPr id="6" name="Rectangle 5"/>
          <p:cNvSpPr/>
          <p:nvPr/>
        </p:nvSpPr>
        <p:spPr>
          <a:xfrm>
            <a:off x="-36575" y="12700"/>
            <a:ext cx="12252960" cy="6858000"/>
          </a:xfrm>
          <a:prstGeom prst="rect">
            <a:avLst/>
          </a:prstGeom>
          <a:solidFill>
            <a:srgbClr val="242423">
              <a:alpha val="80000"/>
            </a:srgbClr>
          </a:solidFill>
          <a:ln>
            <a:noFill/>
          </a:ln>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solidFill>
                <a:prstClr val="white"/>
              </a:solidFill>
              <a:latin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664543776"/>
              </p:ext>
            </p:extLst>
          </p:nvPr>
        </p:nvGraphicFramePr>
        <p:xfrm>
          <a:off x="3595312" y="1803400"/>
          <a:ext cx="5388405" cy="4368798"/>
        </p:xfrm>
        <a:graphic>
          <a:graphicData uri="http://schemas.openxmlformats.org/drawingml/2006/table">
            <a:tbl>
              <a:tblPr firstRow="1" bandRow="1">
                <a:tableStyleId>{5C22544A-7EE6-4342-B048-85BDC9FD1C3A}</a:tableStyleId>
              </a:tblPr>
              <a:tblGrid>
                <a:gridCol w="5388405"/>
              </a:tblGrid>
              <a:tr h="728133">
                <a:tc>
                  <a:txBody>
                    <a:bodyPr/>
                    <a:lstStyle/>
                    <a:p>
                      <a:r>
                        <a:rPr lang="en-US" sz="2400" b="1" i="0" dirty="0" smtClean="0">
                          <a:solidFill>
                            <a:schemeClr val="bg1"/>
                          </a:solidFill>
                          <a:latin typeface="Arial"/>
                          <a:cs typeface="Arial"/>
                        </a:rPr>
                        <a:t>20,000,000+</a:t>
                      </a:r>
                      <a:r>
                        <a:rPr lang="en-US" sz="1900" b="0" i="0" dirty="0" smtClean="0">
                          <a:solidFill>
                            <a:schemeClr val="bg1"/>
                          </a:solidFill>
                          <a:latin typeface="Arial"/>
                          <a:cs typeface="Arial"/>
                        </a:rPr>
                        <a:t/>
                      </a:r>
                      <a:br>
                        <a:rPr lang="en-US" sz="1900" b="0" i="0" dirty="0" smtClean="0">
                          <a:solidFill>
                            <a:schemeClr val="bg1"/>
                          </a:solidFill>
                          <a:latin typeface="Arial"/>
                          <a:cs typeface="Arial"/>
                        </a:rPr>
                      </a:br>
                      <a:r>
                        <a:rPr lang="en-US" sz="1500" b="0" i="0" dirty="0" smtClean="0">
                          <a:solidFill>
                            <a:schemeClr val="bg1"/>
                          </a:solidFill>
                          <a:latin typeface="Arial"/>
                          <a:cs typeface="Arial"/>
                        </a:rPr>
                        <a:t>MongoDB Downloads</a:t>
                      </a:r>
                      <a:endParaRPr lang="en-US" sz="1500" b="0" i="0" dirty="0">
                        <a:solidFill>
                          <a:schemeClr val="bg1"/>
                        </a:solidFill>
                        <a:latin typeface="Arial"/>
                        <a:cs typeface="Arial"/>
                      </a:endParaRPr>
                    </a:p>
                  </a:txBody>
                  <a:tcPr marL="121920" marR="121920">
                    <a:lnL w="12700" cmpd="sng">
                      <a:noFill/>
                    </a:lnL>
                    <a:lnR w="12700" cmpd="sng">
                      <a:noFill/>
                    </a:lnR>
                    <a:lnT w="12700" cmpd="sng">
                      <a:noFill/>
                    </a:lnT>
                    <a:lnB w="38100" cmpd="sng">
                      <a:noFill/>
                    </a:lnB>
                    <a:noFill/>
                  </a:tcPr>
                </a:tc>
              </a:tr>
              <a:tr h="728133">
                <a:tc>
                  <a:txBody>
                    <a:bodyPr/>
                    <a:lstStyle/>
                    <a:p>
                      <a:r>
                        <a:rPr lang="en-US" sz="2400" b="1" i="0" dirty="0" smtClean="0">
                          <a:solidFill>
                            <a:schemeClr val="bg1"/>
                          </a:solidFill>
                          <a:latin typeface="Arial"/>
                          <a:cs typeface="Arial"/>
                        </a:rPr>
                        <a:t>400,000+</a:t>
                      </a:r>
                      <a:r>
                        <a:rPr lang="en-US" sz="1900" b="0" i="0" dirty="0" smtClean="0">
                          <a:solidFill>
                            <a:schemeClr val="bg1"/>
                          </a:solidFill>
                          <a:latin typeface="Arial"/>
                          <a:cs typeface="Arial"/>
                        </a:rPr>
                        <a:t/>
                      </a:r>
                      <a:br>
                        <a:rPr lang="en-US" sz="1900" b="0" i="0" dirty="0" smtClean="0">
                          <a:solidFill>
                            <a:schemeClr val="bg1"/>
                          </a:solidFill>
                          <a:latin typeface="Arial"/>
                          <a:cs typeface="Arial"/>
                        </a:rPr>
                      </a:br>
                      <a:r>
                        <a:rPr lang="en-US" sz="1500" b="0" i="0" dirty="0" smtClean="0">
                          <a:solidFill>
                            <a:schemeClr val="bg1"/>
                          </a:solidFill>
                          <a:latin typeface="Arial"/>
                          <a:cs typeface="Arial"/>
                        </a:rPr>
                        <a:t>Online Education Students</a:t>
                      </a:r>
                      <a:endParaRPr lang="en-US" sz="1500" b="0" i="0" dirty="0">
                        <a:solidFill>
                          <a:schemeClr val="bg1"/>
                        </a:solidFill>
                        <a:latin typeface="Arial"/>
                        <a:cs typeface="Arial"/>
                      </a:endParaRPr>
                    </a:p>
                  </a:txBody>
                  <a:tcPr marL="121920" marR="121920">
                    <a:lnL w="12700" cmpd="sng">
                      <a:noFill/>
                    </a:lnL>
                    <a:lnR w="12700" cmpd="sng">
                      <a:noFill/>
                    </a:lnR>
                    <a:lnT w="38100" cmpd="sng">
                      <a:noFill/>
                    </a:lnT>
                    <a:lnB w="12700" cmpd="sng">
                      <a:noFill/>
                    </a:lnB>
                    <a:noFill/>
                  </a:tcPr>
                </a:tc>
              </a:tr>
              <a:tr h="728133">
                <a:tc>
                  <a:txBody>
                    <a:bodyPr/>
                    <a:lstStyle/>
                    <a:p>
                      <a:r>
                        <a:rPr lang="en-US" sz="2400" b="1" i="0" dirty="0" smtClean="0">
                          <a:solidFill>
                            <a:schemeClr val="bg1"/>
                          </a:solidFill>
                          <a:latin typeface="Arial"/>
                          <a:cs typeface="Arial"/>
                        </a:rPr>
                        <a:t>40,000+</a:t>
                      </a:r>
                      <a:r>
                        <a:rPr lang="en-US" sz="1900" b="0" i="0" dirty="0" smtClean="0">
                          <a:solidFill>
                            <a:schemeClr val="bg1"/>
                          </a:solidFill>
                          <a:latin typeface="Arial"/>
                          <a:cs typeface="Arial"/>
                        </a:rPr>
                        <a:t/>
                      </a:r>
                      <a:br>
                        <a:rPr lang="en-US" sz="1900" b="0" i="0" dirty="0" smtClean="0">
                          <a:solidFill>
                            <a:schemeClr val="bg1"/>
                          </a:solidFill>
                          <a:latin typeface="Arial"/>
                          <a:cs typeface="Arial"/>
                        </a:rPr>
                      </a:br>
                      <a:r>
                        <a:rPr lang="en-US" sz="1500" b="0" i="0" dirty="0" err="1" smtClean="0">
                          <a:solidFill>
                            <a:schemeClr val="bg1"/>
                          </a:solidFill>
                          <a:latin typeface="Arial"/>
                          <a:cs typeface="Arial"/>
                        </a:rPr>
                        <a:t>MongoDB</a:t>
                      </a:r>
                      <a:r>
                        <a:rPr lang="en-US" sz="1500" b="0" i="0" baseline="0" dirty="0" smtClean="0">
                          <a:solidFill>
                            <a:schemeClr val="bg1"/>
                          </a:solidFill>
                          <a:latin typeface="Arial"/>
                          <a:cs typeface="Arial"/>
                        </a:rPr>
                        <a:t> Cloud Manager Users</a:t>
                      </a:r>
                      <a:endParaRPr lang="en-US" sz="1500" b="0" i="0" dirty="0" smtClean="0">
                        <a:solidFill>
                          <a:schemeClr val="bg1"/>
                        </a:solidFill>
                        <a:latin typeface="Arial"/>
                        <a:cs typeface="Arial"/>
                      </a:endParaRPr>
                    </a:p>
                  </a:txBody>
                  <a:tcPr marL="121920" marR="121920">
                    <a:lnL w="12700" cmpd="sng">
                      <a:noFill/>
                    </a:lnL>
                    <a:lnR w="12700" cmpd="sng">
                      <a:noFill/>
                    </a:lnR>
                    <a:lnT w="12700" cmpd="sng">
                      <a:noFill/>
                    </a:lnT>
                    <a:lnB w="12700" cmpd="sng">
                      <a:noFill/>
                    </a:lnB>
                    <a:noFill/>
                  </a:tcPr>
                </a:tc>
              </a:tr>
              <a:tr h="728133">
                <a:tc>
                  <a:txBody>
                    <a:bodyPr/>
                    <a:lstStyle/>
                    <a:p>
                      <a:r>
                        <a:rPr lang="en-US" sz="2400" b="1" i="0" dirty="0" smtClean="0">
                          <a:solidFill>
                            <a:schemeClr val="bg1"/>
                          </a:solidFill>
                          <a:latin typeface="Arial"/>
                          <a:cs typeface="Arial"/>
                        </a:rPr>
                        <a:t>35,000+</a:t>
                      </a:r>
                      <a:br>
                        <a:rPr lang="en-US" sz="2400" b="1" i="0" dirty="0" smtClean="0">
                          <a:solidFill>
                            <a:schemeClr val="bg1"/>
                          </a:solidFill>
                          <a:latin typeface="Arial"/>
                          <a:cs typeface="Arial"/>
                        </a:rPr>
                      </a:br>
                      <a:r>
                        <a:rPr lang="en-US" sz="1500" b="0" i="0" dirty="0" err="1" smtClean="0">
                          <a:solidFill>
                            <a:schemeClr val="bg1"/>
                          </a:solidFill>
                          <a:latin typeface="Arial"/>
                          <a:cs typeface="Arial"/>
                        </a:rPr>
                        <a:t>MongoDB</a:t>
                      </a:r>
                      <a:r>
                        <a:rPr lang="en-US" sz="1500" b="0" i="0" baseline="0" dirty="0" smtClean="0">
                          <a:solidFill>
                            <a:schemeClr val="bg1"/>
                          </a:solidFill>
                          <a:latin typeface="Arial"/>
                          <a:cs typeface="Arial"/>
                        </a:rPr>
                        <a:t> User Group Members</a:t>
                      </a:r>
                      <a:endParaRPr lang="en-US" sz="1500" b="0" i="0" dirty="0">
                        <a:solidFill>
                          <a:schemeClr val="bg1"/>
                        </a:solidFill>
                        <a:latin typeface="Arial"/>
                        <a:cs typeface="Arial"/>
                      </a:endParaRPr>
                    </a:p>
                  </a:txBody>
                  <a:tcPr marL="121920" marR="121920">
                    <a:lnL w="12700" cmpd="sng">
                      <a:noFill/>
                    </a:lnL>
                    <a:lnR w="12700" cmpd="sng">
                      <a:noFill/>
                    </a:lnR>
                    <a:lnT w="12700" cmpd="sng">
                      <a:noFill/>
                    </a:lnT>
                    <a:lnB w="12700" cmpd="sng">
                      <a:noFill/>
                    </a:lnB>
                    <a:noFill/>
                  </a:tcPr>
                </a:tc>
              </a:tr>
              <a:tr h="728133">
                <a:tc>
                  <a:txBody>
                    <a:bodyPr/>
                    <a:lstStyle/>
                    <a:p>
                      <a:r>
                        <a:rPr lang="en-US" sz="2400" b="1" i="0" dirty="0" smtClean="0">
                          <a:solidFill>
                            <a:schemeClr val="bg1"/>
                          </a:solidFill>
                          <a:latin typeface="Arial"/>
                          <a:cs typeface="Arial"/>
                        </a:rPr>
                        <a:t>1,000+</a:t>
                      </a:r>
                      <a:br>
                        <a:rPr lang="en-US" sz="2400" b="1" i="0" dirty="0" smtClean="0">
                          <a:solidFill>
                            <a:schemeClr val="bg1"/>
                          </a:solidFill>
                          <a:latin typeface="Arial"/>
                          <a:cs typeface="Arial"/>
                        </a:rPr>
                      </a:br>
                      <a:r>
                        <a:rPr lang="en-US" sz="1500" b="0" i="0" dirty="0" smtClean="0">
                          <a:solidFill>
                            <a:schemeClr val="bg1"/>
                          </a:solidFill>
                          <a:latin typeface="Arial"/>
                          <a:cs typeface="Arial"/>
                        </a:rPr>
                        <a:t>Technology and Services Partners</a:t>
                      </a:r>
                      <a:endParaRPr lang="en-US" sz="1500" b="0" i="0" dirty="0">
                        <a:solidFill>
                          <a:schemeClr val="bg1"/>
                        </a:solidFill>
                        <a:latin typeface="Arial"/>
                        <a:cs typeface="Arial"/>
                      </a:endParaRPr>
                    </a:p>
                  </a:txBody>
                  <a:tcPr marL="121920" marR="121920">
                    <a:lnL w="12700" cmpd="sng">
                      <a:noFill/>
                    </a:lnL>
                    <a:lnR w="12700" cmpd="sng">
                      <a:noFill/>
                    </a:lnR>
                    <a:lnT w="12700" cmpd="sng">
                      <a:noFill/>
                    </a:lnT>
                    <a:lnB w="12700" cmpd="sng">
                      <a:noFill/>
                    </a:lnB>
                    <a:noFill/>
                  </a:tcPr>
                </a:tc>
              </a:tr>
              <a:tr h="728133">
                <a:tc>
                  <a:txBody>
                    <a:bodyPr/>
                    <a:lstStyle/>
                    <a:p>
                      <a:r>
                        <a:rPr lang="en-US" sz="2400" b="1" i="0" dirty="0" smtClean="0">
                          <a:solidFill>
                            <a:schemeClr val="bg1"/>
                          </a:solidFill>
                          <a:latin typeface="Arial"/>
                          <a:cs typeface="Arial"/>
                        </a:rPr>
                        <a:t>2,000+</a:t>
                      </a:r>
                      <a:br>
                        <a:rPr lang="en-US" sz="2400" b="1" i="0" dirty="0" smtClean="0">
                          <a:solidFill>
                            <a:schemeClr val="bg1"/>
                          </a:solidFill>
                          <a:latin typeface="Arial"/>
                          <a:cs typeface="Arial"/>
                        </a:rPr>
                      </a:br>
                      <a:r>
                        <a:rPr lang="en-US" sz="1500" b="0" i="0" dirty="0" smtClean="0">
                          <a:solidFill>
                            <a:schemeClr val="bg1"/>
                          </a:solidFill>
                          <a:latin typeface="Arial"/>
                          <a:cs typeface="Arial"/>
                        </a:rPr>
                        <a:t>Customers Across All Industries</a:t>
                      </a:r>
                      <a:endParaRPr lang="en-US" sz="1500" b="0" i="0" dirty="0">
                        <a:solidFill>
                          <a:schemeClr val="bg1"/>
                        </a:solidFill>
                        <a:latin typeface="Arial"/>
                        <a:cs typeface="Arial"/>
                      </a:endParaRPr>
                    </a:p>
                  </a:txBody>
                  <a:tcPr marL="121920" marR="121920">
                    <a:lnL w="12700" cmpd="sng">
                      <a:noFill/>
                    </a:lnL>
                    <a:lnR w="12700" cmpd="sng">
                      <a:noFill/>
                    </a:lnR>
                    <a:lnT w="12700" cmpd="sng">
                      <a:noFill/>
                    </a:lnT>
                    <a:lnB w="12700" cmpd="sng">
                      <a:noFill/>
                    </a:lnB>
                    <a:noFill/>
                  </a:tcPr>
                </a:tc>
              </a:tr>
            </a:tbl>
          </a:graphicData>
        </a:graphic>
      </p:graphicFrame>
      <p:sp>
        <p:nvSpPr>
          <p:cNvPr id="7" name="Title 3"/>
          <p:cNvSpPr txBox="1">
            <a:spLocks/>
          </p:cNvSpPr>
          <p:nvPr/>
        </p:nvSpPr>
        <p:spPr>
          <a:xfrm>
            <a:off x="812800" y="477839"/>
            <a:ext cx="10972800" cy="1143000"/>
          </a:xfrm>
          <a:prstGeom prst="rect">
            <a:avLst/>
          </a:prstGeom>
        </p:spPr>
        <p:txBody>
          <a:bodyPr vert="horz" lIns="121917" tIns="60958" rIns="121917" bIns="60958" rtlCol="0" anchor="ctr">
            <a:normAutofit/>
          </a:bodyPr>
          <a:lstStyle>
            <a:lvl1pPr algn="ctr" defTabSz="457200" rtl="0" eaLnBrk="1" latinLnBrk="0" hangingPunct="1">
              <a:spcBef>
                <a:spcPct val="0"/>
              </a:spcBef>
              <a:buNone/>
              <a:defRPr sz="3600" b="1" kern="1200" spc="-150">
                <a:solidFill>
                  <a:srgbClr val="242423"/>
                </a:solidFill>
                <a:latin typeface="Arial"/>
                <a:ea typeface="+mj-ea"/>
                <a:cs typeface="Arial"/>
              </a:defRPr>
            </a:lvl1pPr>
          </a:lstStyle>
          <a:p>
            <a:pPr algn="l"/>
            <a:r>
              <a:rPr lang="en-US" sz="4400" dirty="0" smtClean="0">
                <a:solidFill>
                  <a:schemeClr val="bg1"/>
                </a:solidFill>
              </a:rPr>
              <a:t>The Largest Ecosystem</a:t>
            </a:r>
            <a:endParaRPr lang="en-US" sz="4400" dirty="0">
              <a:solidFill>
                <a:schemeClr val="bg1"/>
              </a:solidFill>
            </a:endParaRPr>
          </a:p>
        </p:txBody>
      </p:sp>
    </p:spTree>
    <p:extLst>
      <p:ext uri="{BB962C8B-B14F-4D97-AF65-F5344CB8AC3E}">
        <p14:creationId xmlns:p14="http://schemas.microsoft.com/office/powerpoint/2010/main" val="22032888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2"/>
                </a:solidFill>
              </a:rPr>
              <a:t>How We Can Help</a:t>
            </a:r>
            <a:endParaRPr lang="en-US" dirty="0">
              <a:solidFill>
                <a:schemeClr val="tx2"/>
              </a:solidFill>
            </a:endParaRPr>
          </a:p>
        </p:txBody>
      </p:sp>
      <p:sp>
        <p:nvSpPr>
          <p:cNvPr id="6" name="Rectangle 5"/>
          <p:cNvSpPr/>
          <p:nvPr/>
        </p:nvSpPr>
        <p:spPr>
          <a:xfrm>
            <a:off x="228600" y="1828800"/>
            <a:ext cx="2286000" cy="48006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buClr>
              <a:buFont typeface="Arial" charset="0"/>
              <a:buChar char="•"/>
            </a:pPr>
            <a:endParaRPr lang="en-US" sz="1600" dirty="0">
              <a:solidFill>
                <a:schemeClr val="tx2"/>
              </a:solidFill>
            </a:endParaRPr>
          </a:p>
        </p:txBody>
      </p:sp>
      <p:cxnSp>
        <p:nvCxnSpPr>
          <p:cNvPr id="8" name="Straight Connector 7"/>
          <p:cNvCxnSpPr/>
          <p:nvPr/>
        </p:nvCxnSpPr>
        <p:spPr>
          <a:xfrm>
            <a:off x="228600"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590800" y="1828800"/>
            <a:ext cx="2286000" cy="48006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buClr>
              <a:buFont typeface="Arial" charset="0"/>
              <a:buChar char="•"/>
            </a:pPr>
            <a:endParaRPr lang="en-US" sz="1600" dirty="0">
              <a:solidFill>
                <a:schemeClr val="tx2"/>
              </a:solidFill>
            </a:endParaRPr>
          </a:p>
        </p:txBody>
      </p:sp>
      <p:cxnSp>
        <p:nvCxnSpPr>
          <p:cNvPr id="24" name="Straight Connector 23"/>
          <p:cNvCxnSpPr/>
          <p:nvPr/>
        </p:nvCxnSpPr>
        <p:spPr>
          <a:xfrm>
            <a:off x="2590800"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953000" y="1828800"/>
            <a:ext cx="2286000" cy="48006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buClr>
              <a:buFont typeface="Arial" charset="0"/>
              <a:buChar char="•"/>
            </a:pPr>
            <a:endParaRPr lang="en-US" sz="1600" dirty="0">
              <a:solidFill>
                <a:schemeClr val="tx2"/>
              </a:solidFill>
            </a:endParaRPr>
          </a:p>
        </p:txBody>
      </p:sp>
      <p:cxnSp>
        <p:nvCxnSpPr>
          <p:cNvPr id="27" name="Straight Connector 26"/>
          <p:cNvCxnSpPr/>
          <p:nvPr/>
        </p:nvCxnSpPr>
        <p:spPr>
          <a:xfrm>
            <a:off x="4953000"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315200" y="1828800"/>
            <a:ext cx="2286000" cy="48006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buClr>
              <a:buFont typeface="Arial" charset="0"/>
              <a:buChar char="•"/>
            </a:pPr>
            <a:endParaRPr lang="en-US" sz="1600" dirty="0">
              <a:solidFill>
                <a:schemeClr val="tx2"/>
              </a:solidFill>
            </a:endParaRPr>
          </a:p>
        </p:txBody>
      </p:sp>
      <p:cxnSp>
        <p:nvCxnSpPr>
          <p:cNvPr id="30" name="Straight Connector 29"/>
          <p:cNvCxnSpPr/>
          <p:nvPr/>
        </p:nvCxnSpPr>
        <p:spPr>
          <a:xfrm>
            <a:off x="7315200"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677400" y="1828800"/>
            <a:ext cx="2286000" cy="48006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Clr>
                <a:schemeClr val="accent1"/>
              </a:buClr>
              <a:buFont typeface="Arial" charset="0"/>
              <a:buChar char="•"/>
            </a:pPr>
            <a:endParaRPr lang="en-US" sz="1600" dirty="0">
              <a:solidFill>
                <a:schemeClr val="tx2"/>
              </a:solidFill>
            </a:endParaRPr>
          </a:p>
        </p:txBody>
      </p:sp>
      <p:cxnSp>
        <p:nvCxnSpPr>
          <p:cNvPr id="33" name="Straight Connector 32"/>
          <p:cNvCxnSpPr/>
          <p:nvPr/>
        </p:nvCxnSpPr>
        <p:spPr>
          <a:xfrm>
            <a:off x="9677400"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971800" y="1828800"/>
            <a:ext cx="1600200" cy="762000"/>
          </a:xfrm>
          <a:prstGeom prst="rect">
            <a:avLst/>
          </a:prstGeom>
          <a:noFill/>
        </p:spPr>
        <p:txBody>
          <a:bodyPr wrap="none" rtlCol="0" anchor="ctr">
            <a:normAutofit/>
          </a:bodyPr>
          <a:lstStyle/>
          <a:p>
            <a:pPr algn="ctr"/>
            <a:r>
              <a:rPr lang="en-US" dirty="0">
                <a:solidFill>
                  <a:schemeClr val="tx2"/>
                </a:solidFill>
                <a:latin typeface="+mj-lt"/>
              </a:rPr>
              <a:t>Security</a:t>
            </a:r>
            <a:endParaRPr lang="en-US" dirty="0">
              <a:latin typeface="+mj-lt"/>
            </a:endParaRPr>
          </a:p>
        </p:txBody>
      </p:sp>
      <p:sp>
        <p:nvSpPr>
          <p:cNvPr id="21" name="TextBox 20"/>
          <p:cNvSpPr txBox="1"/>
          <p:nvPr/>
        </p:nvSpPr>
        <p:spPr>
          <a:xfrm>
            <a:off x="5365155" y="1828800"/>
            <a:ext cx="1569045" cy="762000"/>
          </a:xfrm>
          <a:prstGeom prst="rect">
            <a:avLst/>
          </a:prstGeom>
          <a:noFill/>
        </p:spPr>
        <p:txBody>
          <a:bodyPr wrap="none" rtlCol="0" anchor="ctr">
            <a:normAutofit/>
          </a:bodyPr>
          <a:lstStyle/>
          <a:p>
            <a:pPr algn="ctr"/>
            <a:r>
              <a:rPr lang="en-US" dirty="0" smtClean="0">
                <a:solidFill>
                  <a:schemeClr val="tx2"/>
                </a:solidFill>
                <a:latin typeface="+mj-lt"/>
              </a:rPr>
              <a:t>License</a:t>
            </a:r>
            <a:endParaRPr lang="en-US" dirty="0">
              <a:latin typeface="+mj-lt"/>
            </a:endParaRPr>
          </a:p>
        </p:txBody>
      </p:sp>
      <p:sp>
        <p:nvSpPr>
          <p:cNvPr id="34" name="TextBox 33"/>
          <p:cNvSpPr txBox="1"/>
          <p:nvPr/>
        </p:nvSpPr>
        <p:spPr>
          <a:xfrm>
            <a:off x="7620000" y="1828800"/>
            <a:ext cx="1828800" cy="762000"/>
          </a:xfrm>
          <a:prstGeom prst="rect">
            <a:avLst/>
          </a:prstGeom>
          <a:noFill/>
        </p:spPr>
        <p:txBody>
          <a:bodyPr wrap="none" rtlCol="0" anchor="ctr">
            <a:normAutofit/>
          </a:bodyPr>
          <a:lstStyle/>
          <a:p>
            <a:pPr algn="ctr"/>
            <a:r>
              <a:rPr lang="en-US" dirty="0" smtClean="0">
                <a:solidFill>
                  <a:schemeClr val="tx2"/>
                </a:solidFill>
                <a:latin typeface="+mj-lt"/>
              </a:rPr>
              <a:t>Support</a:t>
            </a:r>
            <a:endParaRPr lang="en-US" dirty="0">
              <a:latin typeface="+mj-lt"/>
            </a:endParaRPr>
          </a:p>
        </p:txBody>
      </p:sp>
      <p:sp>
        <p:nvSpPr>
          <p:cNvPr id="35" name="TextBox 34"/>
          <p:cNvSpPr txBox="1"/>
          <p:nvPr/>
        </p:nvSpPr>
        <p:spPr>
          <a:xfrm>
            <a:off x="457200" y="1828800"/>
            <a:ext cx="1828800" cy="762000"/>
          </a:xfrm>
          <a:prstGeom prst="rect">
            <a:avLst/>
          </a:prstGeom>
          <a:noFill/>
        </p:spPr>
        <p:txBody>
          <a:bodyPr wrap="none" rtlCol="0" anchor="ctr">
            <a:normAutofit/>
          </a:bodyPr>
          <a:lstStyle/>
          <a:p>
            <a:pPr algn="ctr"/>
            <a:r>
              <a:rPr lang="en-US" dirty="0" smtClean="0">
                <a:solidFill>
                  <a:schemeClr val="tx2"/>
                </a:solidFill>
                <a:latin typeface="+mj-lt"/>
              </a:rPr>
              <a:t>Tooling</a:t>
            </a:r>
            <a:endParaRPr lang="en-US" dirty="0">
              <a:latin typeface="+mj-lt"/>
            </a:endParaRPr>
          </a:p>
        </p:txBody>
      </p:sp>
      <p:sp>
        <p:nvSpPr>
          <p:cNvPr id="36" name="TextBox 35"/>
          <p:cNvSpPr txBox="1"/>
          <p:nvPr/>
        </p:nvSpPr>
        <p:spPr>
          <a:xfrm>
            <a:off x="9982200" y="1828800"/>
            <a:ext cx="1693436" cy="762000"/>
          </a:xfrm>
          <a:prstGeom prst="rect">
            <a:avLst/>
          </a:prstGeom>
          <a:noFill/>
        </p:spPr>
        <p:txBody>
          <a:bodyPr wrap="none" rtlCol="0" anchor="ctr">
            <a:normAutofit/>
          </a:bodyPr>
          <a:lstStyle/>
          <a:p>
            <a:pPr algn="ctr"/>
            <a:r>
              <a:rPr lang="en-US" dirty="0" smtClean="0">
                <a:solidFill>
                  <a:schemeClr val="tx2"/>
                </a:solidFill>
                <a:latin typeface="+mj-lt"/>
              </a:rPr>
              <a:t>Services</a:t>
            </a:r>
            <a:endParaRPr lang="en-US" dirty="0">
              <a:latin typeface="+mj-lt"/>
            </a:endParaRPr>
          </a:p>
        </p:txBody>
      </p:sp>
      <p:pic>
        <p:nvPicPr>
          <p:cNvPr id="14" name="Picture 13"/>
          <p:cNvPicPr>
            <a:picLocks noChangeAspect="1"/>
          </p:cNvPicPr>
          <p:nvPr/>
        </p:nvPicPr>
        <p:blipFill>
          <a:blip r:embed="rId3"/>
          <a:stretch>
            <a:fillRect/>
          </a:stretch>
        </p:blipFill>
        <p:spPr>
          <a:xfrm>
            <a:off x="10248900" y="3505199"/>
            <a:ext cx="1295400" cy="1295400"/>
          </a:xfrm>
          <a:prstGeom prst="rect">
            <a:avLst/>
          </a:prstGeom>
        </p:spPr>
      </p:pic>
      <p:pic>
        <p:nvPicPr>
          <p:cNvPr id="37" name="Picture 36"/>
          <p:cNvPicPr>
            <a:picLocks noChangeAspect="1"/>
          </p:cNvPicPr>
          <p:nvPr/>
        </p:nvPicPr>
        <p:blipFill>
          <a:blip r:embed="rId4"/>
          <a:stretch>
            <a:fillRect/>
          </a:stretch>
        </p:blipFill>
        <p:spPr>
          <a:xfrm>
            <a:off x="990600" y="3505199"/>
            <a:ext cx="1024321" cy="1463316"/>
          </a:xfrm>
          <a:prstGeom prst="rect">
            <a:avLst/>
          </a:prstGeom>
        </p:spPr>
      </p:pic>
      <p:pic>
        <p:nvPicPr>
          <p:cNvPr id="38" name="Picture 37"/>
          <p:cNvPicPr>
            <a:picLocks noChangeAspect="1"/>
          </p:cNvPicPr>
          <p:nvPr/>
        </p:nvPicPr>
        <p:blipFill>
          <a:blip r:embed="rId5"/>
          <a:stretch>
            <a:fillRect/>
          </a:stretch>
        </p:blipFill>
        <p:spPr>
          <a:xfrm>
            <a:off x="2895600" y="3334070"/>
            <a:ext cx="1676400" cy="1676400"/>
          </a:xfrm>
          <a:prstGeom prst="rect">
            <a:avLst/>
          </a:prstGeom>
        </p:spPr>
      </p:pic>
      <p:pic>
        <p:nvPicPr>
          <p:cNvPr id="39" name="Picture 38"/>
          <p:cNvPicPr>
            <a:picLocks noChangeAspect="1"/>
          </p:cNvPicPr>
          <p:nvPr/>
        </p:nvPicPr>
        <p:blipFill>
          <a:blip r:embed="rId6"/>
          <a:stretch>
            <a:fillRect/>
          </a:stretch>
        </p:blipFill>
        <p:spPr>
          <a:xfrm>
            <a:off x="5365155" y="3505199"/>
            <a:ext cx="1463316" cy="1463316"/>
          </a:xfrm>
          <a:prstGeom prst="rect">
            <a:avLst/>
          </a:prstGeom>
        </p:spPr>
      </p:pic>
      <p:pic>
        <p:nvPicPr>
          <p:cNvPr id="40" name="Picture 39"/>
          <p:cNvPicPr>
            <a:picLocks noChangeAspect="1"/>
          </p:cNvPicPr>
          <p:nvPr/>
        </p:nvPicPr>
        <p:blipFill>
          <a:blip r:embed="rId7"/>
          <a:stretch>
            <a:fillRect/>
          </a:stretch>
        </p:blipFill>
        <p:spPr>
          <a:xfrm>
            <a:off x="7755364" y="3490294"/>
            <a:ext cx="1429424" cy="1310305"/>
          </a:xfrm>
          <a:prstGeom prst="rect">
            <a:avLst/>
          </a:prstGeom>
        </p:spPr>
      </p:pic>
    </p:spTree>
    <p:extLst>
      <p:ext uri="{BB962C8B-B14F-4D97-AF65-F5344CB8AC3E}">
        <p14:creationId xmlns:p14="http://schemas.microsoft.com/office/powerpoint/2010/main" val="20273909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Flexible Data Model</a:t>
            </a:r>
            <a:br>
              <a:rPr lang="en-US" dirty="0" smtClean="0"/>
            </a:b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1721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tx2"/>
                </a:solidFill>
              </a:rPr>
              <a:t>Document Model</a:t>
            </a:r>
            <a:endParaRPr lang="en-US" sz="4000" dirty="0">
              <a:solidFill>
                <a:schemeClr val="tx2"/>
              </a:solidFill>
            </a:endParaRPr>
          </a:p>
        </p:txBody>
      </p:sp>
      <p:sp>
        <p:nvSpPr>
          <p:cNvPr id="13" name="Rectangle 12"/>
          <p:cNvSpPr/>
          <p:nvPr/>
        </p:nvSpPr>
        <p:spPr>
          <a:xfrm>
            <a:off x="7315200" y="2209800"/>
            <a:ext cx="3962404" cy="418290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rIns="182880" anchor="ctr"/>
          <a:lstStyle/>
          <a:p>
            <a:pPr eaLnBrk="1" hangingPunct="1">
              <a:spcBef>
                <a:spcPct val="20000"/>
              </a:spcBef>
              <a:buFont typeface="Arial" charset="0"/>
              <a:buNone/>
            </a:pPr>
            <a:r>
              <a:rPr lang="en-US" sz="1600" dirty="0">
                <a:solidFill>
                  <a:srgbClr val="6D6C6C"/>
                </a:solidFill>
                <a:latin typeface="Courier" charset="0"/>
                <a:cs typeface="Courier" charset="0"/>
              </a:rPr>
              <a:t>{ </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err="1">
                <a:solidFill>
                  <a:srgbClr val="5B972B"/>
                </a:solidFill>
                <a:latin typeface="Courier" charset="0"/>
                <a:cs typeface="Courier" charset="0"/>
              </a:rPr>
              <a:t>first_name</a:t>
            </a:r>
            <a:r>
              <a:rPr lang="en-US" sz="1600" dirty="0">
                <a:solidFill>
                  <a:srgbClr val="6D6C6C"/>
                </a:solidFill>
                <a:latin typeface="Courier" charset="0"/>
                <a:cs typeface="Courier" charset="0"/>
              </a:rPr>
              <a:t>: ‘Paul’,</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surname</a:t>
            </a:r>
            <a:r>
              <a:rPr lang="en-US" sz="1600" dirty="0">
                <a:solidFill>
                  <a:srgbClr val="6D6C6C"/>
                </a:solidFill>
                <a:latin typeface="Courier" charset="0"/>
                <a:cs typeface="Courier" charset="0"/>
              </a:rPr>
              <a:t>: ‘Miller’,</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city</a:t>
            </a:r>
            <a:r>
              <a:rPr lang="en-US" sz="1600" dirty="0">
                <a:solidFill>
                  <a:srgbClr val="6D6C6C"/>
                </a:solidFill>
                <a:latin typeface="Courier" charset="0"/>
                <a:cs typeface="Courier" charset="0"/>
              </a:rPr>
              <a:t>: ‘London’,</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location</a:t>
            </a:r>
            <a:r>
              <a:rPr lang="en-US" sz="1600" dirty="0">
                <a:solidFill>
                  <a:srgbClr val="6D6C6C"/>
                </a:solidFill>
                <a:latin typeface="Courier" charset="0"/>
                <a:cs typeface="Courier" charset="0"/>
              </a:rPr>
              <a:t>: [45.123,47.232],</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cars</a:t>
            </a:r>
            <a:r>
              <a:rPr lang="en-US" sz="1600" dirty="0">
                <a:solidFill>
                  <a:srgbClr val="6D6C6C"/>
                </a:solidFill>
                <a:latin typeface="Courier" charset="0"/>
                <a:cs typeface="Courier" charset="0"/>
              </a:rPr>
              <a:t>: [ </a:t>
            </a:r>
          </a:p>
          <a:p>
            <a:pPr eaLnBrk="1" hangingPunct="1">
              <a:spcBef>
                <a:spcPct val="20000"/>
              </a:spcBef>
              <a:buFont typeface="Arial" charset="0"/>
              <a:buNone/>
            </a:pPr>
            <a:r>
              <a:rPr lang="en-US" sz="1600" dirty="0">
                <a:solidFill>
                  <a:srgbClr val="6D6C6C"/>
                </a:solidFill>
                <a:latin typeface="Courier" charset="0"/>
                <a:cs typeface="Courier" charset="0"/>
              </a:rPr>
              <a:t>    { </a:t>
            </a:r>
            <a:r>
              <a:rPr lang="en-US" sz="1600" dirty="0">
                <a:solidFill>
                  <a:srgbClr val="5B972B"/>
                </a:solidFill>
                <a:latin typeface="Courier" charset="0"/>
                <a:cs typeface="Courier" charset="0"/>
              </a:rPr>
              <a:t>model</a:t>
            </a:r>
            <a:r>
              <a:rPr lang="en-US" sz="1600" dirty="0">
                <a:solidFill>
                  <a:srgbClr val="6D6C6C"/>
                </a:solidFill>
                <a:latin typeface="Courier" charset="0"/>
                <a:cs typeface="Courier" charset="0"/>
              </a:rPr>
              <a:t>: ‘Bentley’,</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year</a:t>
            </a:r>
            <a:r>
              <a:rPr lang="en-US" sz="1600" dirty="0">
                <a:solidFill>
                  <a:srgbClr val="6D6C6C"/>
                </a:solidFill>
                <a:latin typeface="Courier" charset="0"/>
                <a:cs typeface="Courier" charset="0"/>
              </a:rPr>
              <a:t>: 1973,</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value</a:t>
            </a:r>
            <a:r>
              <a:rPr lang="en-US" sz="1600" dirty="0">
                <a:solidFill>
                  <a:srgbClr val="6D6C6C"/>
                </a:solidFill>
                <a:latin typeface="Courier" charset="0"/>
                <a:cs typeface="Courier" charset="0"/>
              </a:rPr>
              <a:t>: 100000, … },</a:t>
            </a:r>
          </a:p>
          <a:p>
            <a:pPr eaLnBrk="1" hangingPunct="1">
              <a:spcBef>
                <a:spcPct val="20000"/>
              </a:spcBef>
              <a:buFont typeface="Arial" charset="0"/>
              <a:buNone/>
            </a:pPr>
            <a:r>
              <a:rPr lang="en-US" sz="1600" dirty="0">
                <a:solidFill>
                  <a:srgbClr val="6D6C6C"/>
                </a:solidFill>
                <a:latin typeface="Courier" charset="0"/>
                <a:cs typeface="Courier" charset="0"/>
              </a:rPr>
              <a:t>    { </a:t>
            </a:r>
            <a:r>
              <a:rPr lang="en-US" sz="1600" dirty="0">
                <a:solidFill>
                  <a:srgbClr val="5B972B"/>
                </a:solidFill>
                <a:latin typeface="Courier" charset="0"/>
                <a:cs typeface="Courier" charset="0"/>
              </a:rPr>
              <a:t>model</a:t>
            </a:r>
            <a:r>
              <a:rPr lang="en-US" sz="1600" dirty="0">
                <a:solidFill>
                  <a:srgbClr val="6D6C6C"/>
                </a:solidFill>
                <a:latin typeface="Courier" charset="0"/>
                <a:cs typeface="Courier" charset="0"/>
              </a:rPr>
              <a:t>: ‘Rolls Royce’</a:t>
            </a:r>
            <a:r>
              <a:rPr lang="en-US" altLang="ja-JP" sz="1600" dirty="0">
                <a:solidFill>
                  <a:srgbClr val="6D6C6C"/>
                </a:solidFill>
                <a:latin typeface="Courier" charset="0"/>
                <a:cs typeface="Courier" charset="0"/>
              </a:rPr>
              <a:t>,</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year</a:t>
            </a:r>
            <a:r>
              <a:rPr lang="en-US" sz="1600" dirty="0">
                <a:solidFill>
                  <a:srgbClr val="6D6C6C"/>
                </a:solidFill>
                <a:latin typeface="Courier" charset="0"/>
                <a:cs typeface="Courier" charset="0"/>
              </a:rPr>
              <a:t>: 1965,</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value</a:t>
            </a:r>
            <a:r>
              <a:rPr lang="en-US" sz="1600" dirty="0">
                <a:solidFill>
                  <a:srgbClr val="6D6C6C"/>
                </a:solidFill>
                <a:latin typeface="Courier" charset="0"/>
                <a:cs typeface="Courier" charset="0"/>
              </a:rPr>
              <a:t>: 330000, … }</a:t>
            </a:r>
          </a:p>
          <a:p>
            <a:pPr eaLnBrk="1" hangingPunct="1">
              <a:spcBef>
                <a:spcPct val="20000"/>
              </a:spcBef>
              <a:buFont typeface="Arial" charset="0"/>
              <a:buNone/>
            </a:pPr>
            <a:r>
              <a:rPr lang="en-US" sz="1600" dirty="0">
                <a:solidFill>
                  <a:srgbClr val="6D6C6C"/>
                </a:solidFill>
                <a:latin typeface="Courier" charset="0"/>
                <a:cs typeface="Courier" charset="0"/>
              </a:rPr>
              <a:t>  ]</a:t>
            </a:r>
          </a:p>
          <a:p>
            <a:pPr eaLnBrk="1" hangingPunct="1">
              <a:spcBef>
                <a:spcPct val="20000"/>
              </a:spcBef>
              <a:buFont typeface="Arial" charset="0"/>
              <a:buNone/>
            </a:pPr>
            <a:r>
              <a:rPr lang="en-US" sz="1600" dirty="0">
                <a:solidFill>
                  <a:srgbClr val="6D6C6C"/>
                </a:solidFill>
                <a:latin typeface="Courier" charset="0"/>
                <a:cs typeface="Courier" charset="0"/>
              </a:rPr>
              <a:t>}</a:t>
            </a:r>
          </a:p>
        </p:txBody>
      </p:sp>
      <p:pic>
        <p:nvPicPr>
          <p:cNvPr id="18" name="Picture 17" descr="DocData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09800"/>
            <a:ext cx="5693699" cy="4156159"/>
          </a:xfrm>
          <a:prstGeom prst="rect">
            <a:avLst/>
          </a:prstGeom>
        </p:spPr>
      </p:pic>
      <p:sp>
        <p:nvSpPr>
          <p:cNvPr id="19" name="Content Placeholder 4"/>
          <p:cNvSpPr txBox="1">
            <a:spLocks/>
          </p:cNvSpPr>
          <p:nvPr/>
        </p:nvSpPr>
        <p:spPr>
          <a:xfrm>
            <a:off x="7331260" y="1695451"/>
            <a:ext cx="3962404" cy="51434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400" dirty="0" smtClean="0">
                <a:solidFill>
                  <a:schemeClr val="tx2"/>
                </a:solidFill>
              </a:rPr>
              <a:t>MongoDB</a:t>
            </a:r>
            <a:endParaRPr lang="en-US" sz="1400" dirty="0">
              <a:solidFill>
                <a:schemeClr val="tx2"/>
              </a:solidFill>
            </a:endParaRPr>
          </a:p>
        </p:txBody>
      </p:sp>
      <p:sp>
        <p:nvSpPr>
          <p:cNvPr id="20" name="Content Placeholder 4"/>
          <p:cNvSpPr>
            <a:spLocks noGrp="1"/>
          </p:cNvSpPr>
          <p:nvPr>
            <p:ph idx="1"/>
          </p:nvPr>
        </p:nvSpPr>
        <p:spPr>
          <a:xfrm>
            <a:off x="1295400" y="1695451"/>
            <a:ext cx="3962404" cy="514349"/>
          </a:xfrm>
        </p:spPr>
        <p:txBody>
          <a:bodyPr anchor="ctr">
            <a:normAutofit/>
          </a:bodyPr>
          <a:lstStyle/>
          <a:p>
            <a:pPr marL="0" indent="0" algn="ctr">
              <a:lnSpc>
                <a:spcPct val="150000"/>
              </a:lnSpc>
              <a:buNone/>
            </a:pPr>
            <a:r>
              <a:rPr lang="en-US" sz="1400" dirty="0" smtClean="0">
                <a:solidFill>
                  <a:schemeClr val="tx2"/>
                </a:solidFill>
              </a:rPr>
              <a:t>RDBMS </a:t>
            </a:r>
            <a:endParaRPr lang="en-US" sz="1400" dirty="0">
              <a:solidFill>
                <a:schemeClr val="tx2"/>
              </a:solidFill>
            </a:endParaRPr>
          </a:p>
        </p:txBody>
      </p:sp>
    </p:spTree>
    <p:extLst>
      <p:ext uri="{BB962C8B-B14F-4D97-AF65-F5344CB8AC3E}">
        <p14:creationId xmlns:p14="http://schemas.microsoft.com/office/powerpoint/2010/main" val="11538999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tx2"/>
                </a:solidFill>
              </a:rPr>
              <a:t>Documents are Rich Data Structures</a:t>
            </a:r>
            <a:endParaRPr lang="en-US" sz="4000" dirty="0">
              <a:solidFill>
                <a:schemeClr val="tx2"/>
              </a:solidFill>
            </a:endParaRPr>
          </a:p>
        </p:txBody>
      </p:sp>
      <p:sp>
        <p:nvSpPr>
          <p:cNvPr id="8" name="Rectangle 7"/>
          <p:cNvSpPr/>
          <p:nvPr/>
        </p:nvSpPr>
        <p:spPr>
          <a:xfrm>
            <a:off x="2888074" y="1574187"/>
            <a:ext cx="5943600" cy="4838248"/>
          </a:xfrm>
          <a:prstGeom prst="rect">
            <a:avLst/>
          </a:prstGeom>
        </p:spPr>
        <p:txBody>
          <a:bodyPr wrap="square">
            <a:spAutoFit/>
          </a:bodyPr>
          <a:lstStyle/>
          <a:p>
            <a:pPr eaLnBrk="1" hangingPunct="1">
              <a:spcBef>
                <a:spcPct val="20000"/>
              </a:spcBef>
              <a:buFont typeface="Arial" charset="0"/>
              <a:buNone/>
            </a:pPr>
            <a:r>
              <a:rPr lang="en-US" sz="1600" dirty="0">
                <a:solidFill>
                  <a:srgbClr val="6D6C6C"/>
                </a:solidFill>
                <a:latin typeface="Courier" charset="0"/>
                <a:cs typeface="Courier" charset="0"/>
              </a:rPr>
              <a:t>{</a:t>
            </a:r>
            <a:r>
              <a:rPr lang="en-US" dirty="0">
                <a:solidFill>
                  <a:srgbClr val="6D6C6C"/>
                </a:solidFill>
                <a:latin typeface="Courier" charset="0"/>
                <a:cs typeface="Courier" charset="0"/>
              </a:rPr>
              <a:t> </a:t>
            </a:r>
          </a:p>
          <a:p>
            <a:pPr eaLnBrk="1" hangingPunct="1">
              <a:spcBef>
                <a:spcPct val="20000"/>
              </a:spcBef>
              <a:buFont typeface="Arial" charset="0"/>
              <a:buNone/>
            </a:pPr>
            <a:r>
              <a:rPr lang="en-US" dirty="0">
                <a:solidFill>
                  <a:srgbClr val="6D6C6C"/>
                </a:solidFill>
                <a:latin typeface="Courier" charset="0"/>
                <a:cs typeface="Courier" charset="0"/>
              </a:rPr>
              <a:t>  </a:t>
            </a:r>
            <a:r>
              <a:rPr lang="en-US" sz="1600" dirty="0" err="1">
                <a:solidFill>
                  <a:srgbClr val="5B972B"/>
                </a:solidFill>
                <a:latin typeface="Courier" charset="0"/>
                <a:cs typeface="Courier" charset="0"/>
              </a:rPr>
              <a:t>first_name</a:t>
            </a:r>
            <a:r>
              <a:rPr lang="en-US" sz="1600" dirty="0">
                <a:solidFill>
                  <a:srgbClr val="6D6C6C"/>
                </a:solidFill>
                <a:latin typeface="Courier" charset="0"/>
                <a:cs typeface="Courier" charset="0"/>
              </a:rPr>
              <a:t>: ‘Paul’,</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surname</a:t>
            </a:r>
            <a:r>
              <a:rPr lang="en-US" sz="1600" dirty="0">
                <a:solidFill>
                  <a:srgbClr val="6D6C6C"/>
                </a:solidFill>
                <a:latin typeface="Courier" charset="0"/>
                <a:cs typeface="Courier" charset="0"/>
              </a:rPr>
              <a:t>: ‘Miller’,</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cell</a:t>
            </a:r>
            <a:r>
              <a:rPr lang="en-US" sz="1600" dirty="0">
                <a:solidFill>
                  <a:srgbClr val="6D6C6C"/>
                </a:solidFill>
                <a:latin typeface="Courier" charset="0"/>
                <a:cs typeface="Courier" charset="0"/>
              </a:rPr>
              <a:t>: </a:t>
            </a:r>
            <a:r>
              <a:rPr lang="en-US" sz="1600" dirty="0" smtClean="0">
                <a:solidFill>
                  <a:srgbClr val="6D6C6C"/>
                </a:solidFill>
                <a:latin typeface="Courier" charset="0"/>
                <a:cs typeface="Courier" charset="0"/>
              </a:rPr>
              <a:t>447557505611</a:t>
            </a:r>
            <a:r>
              <a:rPr lang="en-US" sz="1600" dirty="0">
                <a:solidFill>
                  <a:srgbClr val="6D6C6C"/>
                </a:solidFill>
                <a:latin typeface="Courier" charset="0"/>
                <a:cs typeface="Courier" charset="0"/>
              </a:rPr>
              <a:t>,</a:t>
            </a:r>
            <a:r>
              <a:rPr lang="en-US" sz="1600" dirty="0" smtClean="0">
                <a:solidFill>
                  <a:srgbClr val="6D6C6C"/>
                </a:solidFill>
                <a:latin typeface="Courier" charset="0"/>
                <a:cs typeface="Courier" charset="0"/>
              </a:rPr>
              <a:t>  </a:t>
            </a:r>
            <a:endParaRPr lang="en-US" sz="1600" dirty="0">
              <a:solidFill>
                <a:srgbClr val="6D6C6C"/>
              </a:solidFill>
              <a:latin typeface="Courier" charset="0"/>
              <a:cs typeface="Courier" charset="0"/>
            </a:endParaRP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city</a:t>
            </a:r>
            <a:r>
              <a:rPr lang="en-US" sz="1600" dirty="0">
                <a:solidFill>
                  <a:srgbClr val="6D6C6C"/>
                </a:solidFill>
                <a:latin typeface="Courier" charset="0"/>
                <a:cs typeface="Courier" charset="0"/>
              </a:rPr>
              <a:t>: ‘London’,</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location</a:t>
            </a:r>
            <a:r>
              <a:rPr lang="en-US" sz="1600" dirty="0">
                <a:solidFill>
                  <a:srgbClr val="6D6C6C"/>
                </a:solidFill>
                <a:latin typeface="Courier" charset="0"/>
                <a:cs typeface="Courier" charset="0"/>
              </a:rPr>
              <a:t>: [45.123,47.232],</a:t>
            </a:r>
          </a:p>
          <a:p>
            <a:pPr>
              <a:spcBef>
                <a:spcPct val="20000"/>
              </a:spcBef>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Profession</a:t>
            </a:r>
            <a:r>
              <a:rPr lang="en-US" sz="1600" dirty="0">
                <a:solidFill>
                  <a:srgbClr val="6D6C6C"/>
                </a:solidFill>
                <a:latin typeface="Courier" charset="0"/>
                <a:cs typeface="Courier" charset="0"/>
              </a:rPr>
              <a:t>: </a:t>
            </a:r>
            <a:r>
              <a:rPr lang="en-US" sz="1600" dirty="0" smtClean="0">
                <a:solidFill>
                  <a:srgbClr val="6D6C6C"/>
                </a:solidFill>
                <a:latin typeface="Courier" charset="0"/>
                <a:cs typeface="Courier" charset="0"/>
              </a:rPr>
              <a:t>[‘banking’, ‘finance’, ‘trader’]</a:t>
            </a:r>
            <a:r>
              <a:rPr lang="en-US" sz="1600" dirty="0">
                <a:solidFill>
                  <a:srgbClr val="6D6C6C"/>
                </a:solidFill>
                <a:latin typeface="Courier" charset="0"/>
                <a:cs typeface="Courier" charset="0"/>
              </a:rPr>
              <a:t>,</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cars</a:t>
            </a:r>
            <a:r>
              <a:rPr lang="en-US" sz="1600" dirty="0">
                <a:solidFill>
                  <a:srgbClr val="6D6C6C"/>
                </a:solidFill>
                <a:latin typeface="Courier" charset="0"/>
                <a:cs typeface="Courier" charset="0"/>
              </a:rPr>
              <a:t>: [ </a:t>
            </a:r>
          </a:p>
          <a:p>
            <a:pPr eaLnBrk="1" hangingPunct="1">
              <a:spcBef>
                <a:spcPct val="20000"/>
              </a:spcBef>
              <a:buFont typeface="Arial" charset="0"/>
              <a:buNone/>
            </a:pPr>
            <a:r>
              <a:rPr lang="en-US" sz="1600" dirty="0">
                <a:solidFill>
                  <a:srgbClr val="6D6C6C"/>
                </a:solidFill>
                <a:latin typeface="Courier" charset="0"/>
                <a:cs typeface="Courier" charset="0"/>
              </a:rPr>
              <a:t>    { </a:t>
            </a:r>
            <a:r>
              <a:rPr lang="en-US" sz="1600" dirty="0">
                <a:solidFill>
                  <a:srgbClr val="5B972B"/>
                </a:solidFill>
                <a:latin typeface="Courier" charset="0"/>
                <a:cs typeface="Courier" charset="0"/>
              </a:rPr>
              <a:t>model</a:t>
            </a:r>
            <a:r>
              <a:rPr lang="en-US" sz="1600" dirty="0">
                <a:solidFill>
                  <a:srgbClr val="6D6C6C"/>
                </a:solidFill>
                <a:latin typeface="Courier" charset="0"/>
                <a:cs typeface="Courier" charset="0"/>
              </a:rPr>
              <a:t>: ‘Bentley’,</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year</a:t>
            </a:r>
            <a:r>
              <a:rPr lang="en-US" sz="1600" dirty="0">
                <a:solidFill>
                  <a:srgbClr val="6D6C6C"/>
                </a:solidFill>
                <a:latin typeface="Courier" charset="0"/>
                <a:cs typeface="Courier" charset="0"/>
              </a:rPr>
              <a:t>: 1973,</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value</a:t>
            </a:r>
            <a:r>
              <a:rPr lang="en-US" sz="1600" dirty="0">
                <a:solidFill>
                  <a:srgbClr val="6D6C6C"/>
                </a:solidFill>
                <a:latin typeface="Courier" charset="0"/>
                <a:cs typeface="Courier" charset="0"/>
              </a:rPr>
              <a:t>: 100000, … },</a:t>
            </a:r>
          </a:p>
          <a:p>
            <a:pPr eaLnBrk="1" hangingPunct="1">
              <a:spcBef>
                <a:spcPct val="20000"/>
              </a:spcBef>
              <a:buFont typeface="Arial" charset="0"/>
              <a:buNone/>
            </a:pPr>
            <a:r>
              <a:rPr lang="en-US" sz="1600" dirty="0">
                <a:solidFill>
                  <a:srgbClr val="6D6C6C"/>
                </a:solidFill>
                <a:latin typeface="Courier" charset="0"/>
                <a:cs typeface="Courier" charset="0"/>
              </a:rPr>
              <a:t>    { </a:t>
            </a:r>
            <a:r>
              <a:rPr lang="en-US" sz="1600" dirty="0">
                <a:solidFill>
                  <a:srgbClr val="5B972B"/>
                </a:solidFill>
                <a:latin typeface="Courier" charset="0"/>
                <a:cs typeface="Courier" charset="0"/>
              </a:rPr>
              <a:t>model</a:t>
            </a:r>
            <a:r>
              <a:rPr lang="en-US" sz="1600" dirty="0">
                <a:solidFill>
                  <a:srgbClr val="6D6C6C"/>
                </a:solidFill>
                <a:latin typeface="Courier" charset="0"/>
                <a:cs typeface="Courier" charset="0"/>
              </a:rPr>
              <a:t>: ‘Rolls Royce’</a:t>
            </a:r>
            <a:r>
              <a:rPr lang="en-US" altLang="ja-JP" sz="1600" dirty="0">
                <a:solidFill>
                  <a:srgbClr val="6D6C6C"/>
                </a:solidFill>
                <a:latin typeface="Courier" charset="0"/>
                <a:cs typeface="Courier" charset="0"/>
              </a:rPr>
              <a:t>,</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year</a:t>
            </a:r>
            <a:r>
              <a:rPr lang="en-US" sz="1600" dirty="0">
                <a:solidFill>
                  <a:srgbClr val="6D6C6C"/>
                </a:solidFill>
                <a:latin typeface="Courier" charset="0"/>
                <a:cs typeface="Courier" charset="0"/>
              </a:rPr>
              <a:t>: 1965,</a:t>
            </a:r>
          </a:p>
          <a:p>
            <a:pPr eaLnBrk="1" hangingPunct="1">
              <a:spcBef>
                <a:spcPct val="20000"/>
              </a:spcBef>
              <a:buFont typeface="Arial" charset="0"/>
              <a:buNone/>
            </a:pPr>
            <a:r>
              <a:rPr lang="en-US" sz="1600" dirty="0">
                <a:solidFill>
                  <a:srgbClr val="6D6C6C"/>
                </a:solidFill>
                <a:latin typeface="Courier" charset="0"/>
                <a:cs typeface="Courier" charset="0"/>
              </a:rPr>
              <a:t>      </a:t>
            </a:r>
            <a:r>
              <a:rPr lang="en-US" sz="1600" dirty="0">
                <a:solidFill>
                  <a:srgbClr val="5B972B"/>
                </a:solidFill>
                <a:latin typeface="Courier" charset="0"/>
                <a:cs typeface="Courier" charset="0"/>
              </a:rPr>
              <a:t>value</a:t>
            </a:r>
            <a:r>
              <a:rPr lang="en-US" sz="1600" dirty="0">
                <a:solidFill>
                  <a:srgbClr val="6D6C6C"/>
                </a:solidFill>
                <a:latin typeface="Courier" charset="0"/>
                <a:cs typeface="Courier" charset="0"/>
              </a:rPr>
              <a:t>: 330000, … }</a:t>
            </a:r>
          </a:p>
          <a:p>
            <a:pPr eaLnBrk="1" hangingPunct="1">
              <a:spcBef>
                <a:spcPct val="20000"/>
              </a:spcBef>
              <a:buFont typeface="Arial" charset="0"/>
              <a:buNone/>
            </a:pPr>
            <a:r>
              <a:rPr lang="en-US" sz="1600" dirty="0">
                <a:solidFill>
                  <a:srgbClr val="6D6C6C"/>
                </a:solidFill>
                <a:latin typeface="Courier" charset="0"/>
                <a:cs typeface="Courier" charset="0"/>
              </a:rPr>
              <a:t>  ]</a:t>
            </a:r>
          </a:p>
          <a:p>
            <a:pPr eaLnBrk="1" hangingPunct="1">
              <a:spcBef>
                <a:spcPct val="20000"/>
              </a:spcBef>
              <a:buFont typeface="Arial" charset="0"/>
              <a:buNone/>
            </a:pPr>
            <a:r>
              <a:rPr lang="en-US" sz="1600" dirty="0">
                <a:solidFill>
                  <a:srgbClr val="6D6C6C"/>
                </a:solidFill>
                <a:latin typeface="Courier" charset="0"/>
                <a:cs typeface="Courier" charset="0"/>
              </a:rPr>
              <a:t>}</a:t>
            </a:r>
          </a:p>
        </p:txBody>
      </p:sp>
      <p:sp>
        <p:nvSpPr>
          <p:cNvPr id="9" name="Right Brace 8"/>
          <p:cNvSpPr/>
          <p:nvPr/>
        </p:nvSpPr>
        <p:spPr>
          <a:xfrm>
            <a:off x="6687727" y="3886200"/>
            <a:ext cx="300566" cy="1981200"/>
          </a:xfrm>
          <a:prstGeom prst="rightBrace">
            <a:avLst>
              <a:gd name="adj1" fmla="val 36904"/>
              <a:gd name="adj2" fmla="val 50000"/>
            </a:avLst>
          </a:prstGeom>
          <a:ln w="31750">
            <a:solidFill>
              <a:srgbClr val="5B972B"/>
            </a:solidFill>
            <a:tailEnd type="non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a:cs typeface="Arial"/>
            </a:endParaRPr>
          </a:p>
        </p:txBody>
      </p:sp>
      <p:sp>
        <p:nvSpPr>
          <p:cNvPr id="10" name="TextBox 9"/>
          <p:cNvSpPr txBox="1"/>
          <p:nvPr/>
        </p:nvSpPr>
        <p:spPr>
          <a:xfrm>
            <a:off x="7120936" y="4656255"/>
            <a:ext cx="3603980" cy="400110"/>
          </a:xfrm>
          <a:prstGeom prst="rect">
            <a:avLst/>
          </a:prstGeom>
          <a:noFill/>
        </p:spPr>
        <p:txBody>
          <a:bodyPr wrap="square" rtlCol="0">
            <a:spAutoFit/>
          </a:bodyPr>
          <a:lstStyle/>
          <a:p>
            <a:r>
              <a:rPr lang="en-US" sz="1000" dirty="0">
                <a:solidFill>
                  <a:schemeClr val="accent1"/>
                </a:solidFill>
                <a:latin typeface="Arial"/>
                <a:cs typeface="Arial"/>
              </a:rPr>
              <a:t>Fields can contain an array </a:t>
            </a:r>
            <a:endParaRPr lang="en-US" sz="1000" dirty="0" smtClean="0">
              <a:solidFill>
                <a:schemeClr val="accent1"/>
              </a:solidFill>
              <a:latin typeface="Arial"/>
              <a:cs typeface="Arial"/>
            </a:endParaRPr>
          </a:p>
          <a:p>
            <a:r>
              <a:rPr lang="en-US" sz="1000" dirty="0" smtClean="0">
                <a:solidFill>
                  <a:schemeClr val="accent1"/>
                </a:solidFill>
                <a:latin typeface="Arial"/>
                <a:cs typeface="Arial"/>
              </a:rPr>
              <a:t>of </a:t>
            </a:r>
            <a:r>
              <a:rPr lang="en-US" sz="1000" dirty="0">
                <a:solidFill>
                  <a:schemeClr val="accent1"/>
                </a:solidFill>
                <a:latin typeface="Arial"/>
                <a:cs typeface="Arial"/>
              </a:rPr>
              <a:t>sub-documents</a:t>
            </a:r>
          </a:p>
        </p:txBody>
      </p:sp>
      <p:cxnSp>
        <p:nvCxnSpPr>
          <p:cNvPr id="11" name="Straight Arrow Connector 10"/>
          <p:cNvCxnSpPr/>
          <p:nvPr/>
        </p:nvCxnSpPr>
        <p:spPr>
          <a:xfrm flipV="1">
            <a:off x="2145662" y="2819400"/>
            <a:ext cx="978538" cy="838200"/>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183160" y="3657600"/>
            <a:ext cx="941040" cy="1"/>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143545" y="3657600"/>
            <a:ext cx="980655" cy="360390"/>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412740" y="2462154"/>
            <a:ext cx="2428167" cy="246221"/>
          </a:xfrm>
          <a:prstGeom prst="rect">
            <a:avLst/>
          </a:prstGeom>
          <a:noFill/>
        </p:spPr>
        <p:txBody>
          <a:bodyPr wrap="square" rtlCol="0">
            <a:spAutoFit/>
          </a:bodyPr>
          <a:lstStyle/>
          <a:p>
            <a:r>
              <a:rPr lang="en-US" sz="1000" dirty="0">
                <a:solidFill>
                  <a:schemeClr val="accent1"/>
                </a:solidFill>
                <a:latin typeface="Arial"/>
                <a:cs typeface="Arial"/>
              </a:rPr>
              <a:t>Typed field values</a:t>
            </a:r>
          </a:p>
        </p:txBody>
      </p:sp>
      <p:cxnSp>
        <p:nvCxnSpPr>
          <p:cNvPr id="16" name="Straight Arrow Connector 15"/>
          <p:cNvCxnSpPr>
            <a:stCxn id="15" idx="1"/>
          </p:cNvCxnSpPr>
          <p:nvPr/>
        </p:nvCxnSpPr>
        <p:spPr>
          <a:xfrm flipH="1" flipV="1">
            <a:off x="5715000" y="2209800"/>
            <a:ext cx="3697740" cy="375465"/>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5" idx="1"/>
          </p:cNvCxnSpPr>
          <p:nvPr/>
        </p:nvCxnSpPr>
        <p:spPr>
          <a:xfrm flipH="1">
            <a:off x="5715000" y="2585265"/>
            <a:ext cx="3697740" cy="234135"/>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5" idx="1"/>
          </p:cNvCxnSpPr>
          <p:nvPr/>
        </p:nvCxnSpPr>
        <p:spPr>
          <a:xfrm flipH="1">
            <a:off x="6524037" y="2585265"/>
            <a:ext cx="2888703" cy="673932"/>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088027" y="3525548"/>
            <a:ext cx="1636889" cy="246221"/>
          </a:xfrm>
          <a:prstGeom prst="rect">
            <a:avLst/>
          </a:prstGeom>
          <a:noFill/>
        </p:spPr>
        <p:txBody>
          <a:bodyPr wrap="square" rtlCol="0">
            <a:spAutoFit/>
          </a:bodyPr>
          <a:lstStyle/>
          <a:p>
            <a:r>
              <a:rPr lang="en-US" sz="1000" dirty="0">
                <a:solidFill>
                  <a:schemeClr val="accent1"/>
                </a:solidFill>
                <a:latin typeface="Arial"/>
                <a:cs typeface="Arial"/>
              </a:rPr>
              <a:t>Fields can contain arrays</a:t>
            </a:r>
          </a:p>
        </p:txBody>
      </p:sp>
      <p:sp>
        <p:nvSpPr>
          <p:cNvPr id="23" name="TextBox 22"/>
          <p:cNvSpPr txBox="1"/>
          <p:nvPr/>
        </p:nvSpPr>
        <p:spPr>
          <a:xfrm rot="455880">
            <a:off x="6862661" y="2086689"/>
            <a:ext cx="519668" cy="246221"/>
          </a:xfrm>
          <a:prstGeom prst="rect">
            <a:avLst/>
          </a:prstGeom>
          <a:noFill/>
        </p:spPr>
        <p:txBody>
          <a:bodyPr wrap="none" rtlCol="0">
            <a:spAutoFit/>
          </a:bodyPr>
          <a:lstStyle/>
          <a:p>
            <a:r>
              <a:rPr lang="en-US" sz="1000" dirty="0" smtClean="0">
                <a:solidFill>
                  <a:srgbClr val="5B972B"/>
                </a:solidFill>
                <a:latin typeface="Arial"/>
                <a:cs typeface="Arial"/>
              </a:rPr>
              <a:t>String</a:t>
            </a:r>
            <a:endParaRPr lang="en-US" sz="1000" dirty="0">
              <a:solidFill>
                <a:srgbClr val="5B972B"/>
              </a:solidFill>
              <a:latin typeface="Arial"/>
              <a:cs typeface="Arial"/>
            </a:endParaRPr>
          </a:p>
        </p:txBody>
      </p:sp>
      <p:sp>
        <p:nvSpPr>
          <p:cNvPr id="24" name="TextBox 23"/>
          <p:cNvSpPr txBox="1"/>
          <p:nvPr/>
        </p:nvSpPr>
        <p:spPr>
          <a:xfrm rot="21346649">
            <a:off x="6747361" y="2448233"/>
            <a:ext cx="640770" cy="246221"/>
          </a:xfrm>
          <a:prstGeom prst="rect">
            <a:avLst/>
          </a:prstGeom>
          <a:noFill/>
        </p:spPr>
        <p:txBody>
          <a:bodyPr wrap="none" rtlCol="0">
            <a:spAutoFit/>
          </a:bodyPr>
          <a:lstStyle/>
          <a:p>
            <a:r>
              <a:rPr lang="en-US" sz="1000" dirty="0" smtClean="0">
                <a:solidFill>
                  <a:srgbClr val="5B972B"/>
                </a:solidFill>
                <a:latin typeface="Arial"/>
                <a:cs typeface="Arial"/>
              </a:rPr>
              <a:t>Number</a:t>
            </a:r>
            <a:endParaRPr lang="en-US" sz="1000" dirty="0">
              <a:solidFill>
                <a:srgbClr val="5B972B"/>
              </a:solidFill>
              <a:latin typeface="Arial"/>
              <a:cs typeface="Arial"/>
            </a:endParaRPr>
          </a:p>
        </p:txBody>
      </p:sp>
      <p:sp>
        <p:nvSpPr>
          <p:cNvPr id="25" name="TextBox 24"/>
          <p:cNvSpPr txBox="1"/>
          <p:nvPr/>
        </p:nvSpPr>
        <p:spPr>
          <a:xfrm rot="20769305">
            <a:off x="6721192" y="2805093"/>
            <a:ext cx="954608" cy="246221"/>
          </a:xfrm>
          <a:prstGeom prst="rect">
            <a:avLst/>
          </a:prstGeom>
          <a:noFill/>
        </p:spPr>
        <p:txBody>
          <a:bodyPr wrap="none" rtlCol="0">
            <a:spAutoFit/>
          </a:bodyPr>
          <a:lstStyle/>
          <a:p>
            <a:r>
              <a:rPr lang="en-US" sz="1000" dirty="0" smtClean="0">
                <a:solidFill>
                  <a:srgbClr val="5B972B"/>
                </a:solidFill>
                <a:latin typeface="Arial"/>
                <a:cs typeface="Arial"/>
              </a:rPr>
              <a:t>Geo-Location</a:t>
            </a:r>
            <a:endParaRPr lang="en-US" sz="1000" dirty="0">
              <a:solidFill>
                <a:srgbClr val="5B972B"/>
              </a:solidFill>
              <a:latin typeface="Arial"/>
              <a:cs typeface="Arial"/>
            </a:endParaRPr>
          </a:p>
        </p:txBody>
      </p:sp>
      <p:sp>
        <p:nvSpPr>
          <p:cNvPr id="26" name="TextBox 25"/>
          <p:cNvSpPr txBox="1"/>
          <p:nvPr/>
        </p:nvSpPr>
        <p:spPr>
          <a:xfrm>
            <a:off x="1523328" y="3534490"/>
            <a:ext cx="526744" cy="246221"/>
          </a:xfrm>
          <a:prstGeom prst="rect">
            <a:avLst/>
          </a:prstGeom>
          <a:noFill/>
        </p:spPr>
        <p:txBody>
          <a:bodyPr wrap="none" rtlCol="0">
            <a:spAutoFit/>
          </a:bodyPr>
          <a:lstStyle/>
          <a:p>
            <a:r>
              <a:rPr lang="en-US" sz="1000" dirty="0">
                <a:solidFill>
                  <a:srgbClr val="69B241"/>
                </a:solidFill>
                <a:latin typeface="Arial"/>
                <a:cs typeface="Arial"/>
              </a:rPr>
              <a:t>Fields</a:t>
            </a:r>
          </a:p>
        </p:txBody>
      </p:sp>
    </p:spTree>
    <p:extLst>
      <p:ext uri="{BB962C8B-B14F-4D97-AF65-F5344CB8AC3E}">
        <p14:creationId xmlns:p14="http://schemas.microsoft.com/office/powerpoint/2010/main" val="193553153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tx2"/>
                </a:solidFill>
              </a:rPr>
              <a:t>Documents are Flexible</a:t>
            </a:r>
            <a:endParaRPr lang="en-US" sz="4000" dirty="0">
              <a:solidFill>
                <a:schemeClr val="tx2"/>
              </a:solidFill>
            </a:endParaRPr>
          </a:p>
        </p:txBody>
      </p:sp>
      <p:sp>
        <p:nvSpPr>
          <p:cNvPr id="18" name="Rectangle 17"/>
          <p:cNvSpPr/>
          <p:nvPr/>
        </p:nvSpPr>
        <p:spPr>
          <a:xfrm>
            <a:off x="533400" y="2438400"/>
            <a:ext cx="3429000" cy="395430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rIns="182880" anchor="ctr"/>
          <a:lstStyle/>
          <a:p>
            <a:pPr eaLnBrk="1" hangingPunct="1">
              <a:spcBef>
                <a:spcPct val="20000"/>
              </a:spcBef>
              <a:buFont typeface="Arial" charset="0"/>
              <a:buNone/>
            </a:pPr>
            <a:r>
              <a:rPr lang="en-US" sz="1400" dirty="0">
                <a:solidFill>
                  <a:srgbClr val="42494F"/>
                </a:solidFill>
                <a:latin typeface="Courier" charset="0"/>
                <a:cs typeface="Courier" charset="0"/>
              </a:rPr>
              <a:t>{ </a:t>
            </a:r>
          </a:p>
          <a:p>
            <a:pPr eaLnBrk="1" hangingPunct="1">
              <a:spcBef>
                <a:spcPct val="20000"/>
              </a:spcBef>
              <a:buFont typeface="Arial" charset="0"/>
              <a:buNone/>
            </a:pPr>
            <a:r>
              <a:rPr lang="en-US" sz="1400" dirty="0">
                <a:solidFill>
                  <a:srgbClr val="6D6C6C"/>
                </a:solidFill>
                <a:latin typeface="Courier" charset="0"/>
                <a:cs typeface="Courier" charset="0"/>
              </a:rPr>
              <a:t>  </a:t>
            </a:r>
            <a:r>
              <a:rPr lang="en-US" sz="1200" dirty="0" err="1" smtClean="0">
                <a:solidFill>
                  <a:srgbClr val="69B241"/>
                </a:solidFill>
                <a:latin typeface="Courier" charset="0"/>
                <a:cs typeface="Courier" charset="0"/>
              </a:rPr>
              <a:t>product_name</a:t>
            </a:r>
            <a:r>
              <a:rPr lang="en-US" sz="1200" dirty="0" smtClean="0">
                <a:solidFill>
                  <a:srgbClr val="42494F"/>
                </a:solidFill>
                <a:latin typeface="Courier" charset="0"/>
                <a:cs typeface="Courier" charset="0"/>
              </a:rPr>
              <a:t>: ‘Acme Paint’</a:t>
            </a:r>
            <a:r>
              <a:rPr lang="en-US" sz="1200" dirty="0">
                <a:solidFill>
                  <a:srgbClr val="42494F"/>
                </a:solidFill>
                <a:latin typeface="Courier" charset="0"/>
                <a:cs typeface="Courier" charset="0"/>
              </a:rPr>
              <a:t>,</a:t>
            </a: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smtClean="0">
                <a:solidFill>
                  <a:srgbClr val="69B241"/>
                </a:solidFill>
                <a:latin typeface="Courier" charset="0"/>
                <a:cs typeface="Courier" charset="0"/>
              </a:rPr>
              <a:t>color</a:t>
            </a:r>
            <a:r>
              <a:rPr lang="en-US" sz="1200" dirty="0" smtClean="0">
                <a:solidFill>
                  <a:srgbClr val="42494F"/>
                </a:solidFill>
                <a:latin typeface="Courier" charset="0"/>
                <a:cs typeface="Courier" charset="0"/>
              </a:rPr>
              <a:t>: [‘Red’, ‘Green’],</a:t>
            </a:r>
            <a:endParaRPr lang="en-US" sz="1200" dirty="0">
              <a:solidFill>
                <a:srgbClr val="42494F"/>
              </a:solidFill>
              <a:latin typeface="Courier" charset="0"/>
              <a:cs typeface="Courier" charset="0"/>
            </a:endParaRP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err="1" smtClean="0">
                <a:solidFill>
                  <a:srgbClr val="69B241"/>
                </a:solidFill>
                <a:latin typeface="Courier" charset="0"/>
                <a:cs typeface="Courier" charset="0"/>
              </a:rPr>
              <a:t>size_oz</a:t>
            </a:r>
            <a:r>
              <a:rPr lang="en-US" sz="1200" dirty="0" smtClean="0">
                <a:solidFill>
                  <a:srgbClr val="42494F"/>
                </a:solidFill>
                <a:latin typeface="Courier" charset="0"/>
                <a:cs typeface="Courier" charset="0"/>
              </a:rPr>
              <a:t>: [8, 32],</a:t>
            </a:r>
            <a:endParaRPr lang="en-US" sz="1200" dirty="0">
              <a:solidFill>
                <a:srgbClr val="42494F"/>
              </a:solidFill>
              <a:latin typeface="Courier" charset="0"/>
              <a:cs typeface="Courier" charset="0"/>
            </a:endParaRP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smtClean="0">
                <a:solidFill>
                  <a:srgbClr val="69B241"/>
                </a:solidFill>
                <a:latin typeface="Courier" charset="0"/>
                <a:cs typeface="Courier" charset="0"/>
              </a:rPr>
              <a:t>finish</a:t>
            </a:r>
            <a:r>
              <a:rPr lang="en-US" sz="1200" dirty="0" smtClean="0">
                <a:solidFill>
                  <a:srgbClr val="42494F"/>
                </a:solidFill>
                <a:latin typeface="Courier" charset="0"/>
                <a:cs typeface="Courier" charset="0"/>
              </a:rPr>
              <a:t>: [‘satin’, ‘eggshell’]</a:t>
            </a:r>
          </a:p>
          <a:p>
            <a:pPr eaLnBrk="1" hangingPunct="1">
              <a:spcBef>
                <a:spcPct val="20000"/>
              </a:spcBef>
              <a:buFont typeface="Arial" charset="0"/>
              <a:buNone/>
            </a:pPr>
            <a:r>
              <a:rPr lang="en-US" sz="1400" dirty="0" smtClean="0">
                <a:solidFill>
                  <a:srgbClr val="42494F"/>
                </a:solidFill>
                <a:latin typeface="Courier" charset="0"/>
                <a:cs typeface="Courier" charset="0"/>
              </a:rPr>
              <a:t>}</a:t>
            </a:r>
            <a:endParaRPr lang="en-US" sz="1400" dirty="0">
              <a:solidFill>
                <a:srgbClr val="42494F"/>
              </a:solidFill>
              <a:latin typeface="Courier" charset="0"/>
              <a:cs typeface="Courier" charset="0"/>
            </a:endParaRPr>
          </a:p>
        </p:txBody>
      </p:sp>
      <p:sp>
        <p:nvSpPr>
          <p:cNvPr id="19" name="Rectangle 18"/>
          <p:cNvSpPr/>
          <p:nvPr/>
        </p:nvSpPr>
        <p:spPr>
          <a:xfrm>
            <a:off x="4419600" y="2438400"/>
            <a:ext cx="3429000" cy="3954301"/>
          </a:xfrm>
          <a:prstGeom prst="rect">
            <a:avLst/>
          </a:prstGeom>
          <a:solidFill>
            <a:schemeClr val="accent1">
              <a:lumMod val="20000"/>
              <a:lumOff val="80000"/>
            </a:schemeClr>
          </a:solidFill>
          <a:ln>
            <a:solidFill>
              <a:schemeClr val="accent1">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lIns="182880" rIns="182880" anchor="ctr"/>
          <a:lstStyle/>
          <a:p>
            <a:pPr eaLnBrk="1" hangingPunct="1">
              <a:spcBef>
                <a:spcPct val="20000"/>
              </a:spcBef>
              <a:buFont typeface="Arial" charset="0"/>
              <a:buNone/>
            </a:pPr>
            <a:r>
              <a:rPr lang="en-US" sz="1200" dirty="0">
                <a:solidFill>
                  <a:srgbClr val="42494F"/>
                </a:solidFill>
                <a:latin typeface="Courier" charset="0"/>
                <a:cs typeface="Courier" charset="0"/>
              </a:rPr>
              <a:t>{ </a:t>
            </a: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err="1" smtClean="0">
                <a:solidFill>
                  <a:srgbClr val="69B241"/>
                </a:solidFill>
                <a:latin typeface="Courier" charset="0"/>
                <a:cs typeface="Courier" charset="0"/>
              </a:rPr>
              <a:t>product_name</a:t>
            </a:r>
            <a:r>
              <a:rPr lang="en-US" sz="1200" dirty="0" smtClean="0">
                <a:solidFill>
                  <a:srgbClr val="42494F"/>
                </a:solidFill>
                <a:latin typeface="Courier" charset="0"/>
                <a:cs typeface="Courier" charset="0"/>
              </a:rPr>
              <a:t>: ‘T-shirt’</a:t>
            </a:r>
            <a:r>
              <a:rPr lang="en-US" sz="1200" dirty="0">
                <a:solidFill>
                  <a:srgbClr val="42494F"/>
                </a:solidFill>
                <a:latin typeface="Courier" charset="0"/>
                <a:cs typeface="Courier" charset="0"/>
              </a:rPr>
              <a:t>,</a:t>
            </a: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smtClean="0">
                <a:solidFill>
                  <a:srgbClr val="69B241"/>
                </a:solidFill>
                <a:latin typeface="Courier" charset="0"/>
                <a:cs typeface="Courier" charset="0"/>
              </a:rPr>
              <a:t>size</a:t>
            </a:r>
            <a:r>
              <a:rPr lang="en-US" sz="1200" dirty="0" smtClean="0">
                <a:solidFill>
                  <a:srgbClr val="42494F"/>
                </a:solidFill>
                <a:latin typeface="Courier" charset="0"/>
                <a:cs typeface="Courier" charset="0"/>
              </a:rPr>
              <a:t>: [‘S’, ‘M’, ‘L’, ‘XL’],</a:t>
            </a:r>
            <a:endParaRPr lang="en-US" sz="1200" dirty="0">
              <a:solidFill>
                <a:srgbClr val="42494F"/>
              </a:solidFill>
              <a:latin typeface="Courier" charset="0"/>
              <a:cs typeface="Courier" charset="0"/>
            </a:endParaRPr>
          </a:p>
          <a:p>
            <a:pPr>
              <a:spcBef>
                <a:spcPct val="20000"/>
              </a:spcBef>
            </a:pPr>
            <a:r>
              <a:rPr lang="en-US" sz="1200" dirty="0">
                <a:solidFill>
                  <a:srgbClr val="6D6C6C"/>
                </a:solidFill>
                <a:latin typeface="Courier" charset="0"/>
                <a:cs typeface="Courier" charset="0"/>
              </a:rPr>
              <a:t>  </a:t>
            </a:r>
            <a:r>
              <a:rPr lang="en-US" sz="1200" dirty="0" smtClean="0">
                <a:solidFill>
                  <a:srgbClr val="69B241"/>
                </a:solidFill>
                <a:latin typeface="Courier" charset="0"/>
                <a:cs typeface="Courier" charset="0"/>
              </a:rPr>
              <a:t>color</a:t>
            </a:r>
            <a:r>
              <a:rPr lang="en-US" sz="1200" dirty="0" smtClean="0">
                <a:solidFill>
                  <a:srgbClr val="42494F"/>
                </a:solidFill>
                <a:latin typeface="Courier" charset="0"/>
                <a:cs typeface="Courier" charset="0"/>
              </a:rPr>
              <a:t>: [‘Heather Gray’ … ],</a:t>
            </a:r>
          </a:p>
          <a:p>
            <a:pPr>
              <a:spcBef>
                <a:spcPct val="20000"/>
              </a:spcBef>
            </a:pPr>
            <a:r>
              <a:rPr lang="en-US" sz="1200" dirty="0" smtClean="0">
                <a:solidFill>
                  <a:srgbClr val="5B972B"/>
                </a:solidFill>
                <a:latin typeface="Courier" charset="0"/>
                <a:cs typeface="Courier" charset="0"/>
              </a:rPr>
              <a:t>  </a:t>
            </a:r>
            <a:r>
              <a:rPr lang="en-US" sz="1200" dirty="0" smtClean="0">
                <a:solidFill>
                  <a:srgbClr val="69B241"/>
                </a:solidFill>
                <a:latin typeface="Courier" charset="0"/>
                <a:cs typeface="Courier" charset="0"/>
              </a:rPr>
              <a:t>material</a:t>
            </a:r>
            <a:r>
              <a:rPr lang="en-US" sz="1200" dirty="0" smtClean="0">
                <a:solidFill>
                  <a:srgbClr val="42494F"/>
                </a:solidFill>
                <a:latin typeface="Courier" charset="0"/>
                <a:cs typeface="Courier" charset="0"/>
              </a:rPr>
              <a:t>: ‘100% cotton’,</a:t>
            </a:r>
          </a:p>
          <a:p>
            <a:pPr>
              <a:spcBef>
                <a:spcPct val="20000"/>
              </a:spcBef>
            </a:pPr>
            <a:r>
              <a:rPr lang="en-US" sz="1200" dirty="0">
                <a:solidFill>
                  <a:srgbClr val="5B972B"/>
                </a:solidFill>
                <a:latin typeface="Courier" charset="0"/>
                <a:cs typeface="Courier" charset="0"/>
              </a:rPr>
              <a:t> </a:t>
            </a:r>
            <a:r>
              <a:rPr lang="en-US" sz="1200" dirty="0" smtClean="0">
                <a:solidFill>
                  <a:srgbClr val="5B972B"/>
                </a:solidFill>
                <a:latin typeface="Courier" charset="0"/>
                <a:cs typeface="Courier" charset="0"/>
              </a:rPr>
              <a:t> </a:t>
            </a:r>
            <a:r>
              <a:rPr lang="en-US" sz="1200" dirty="0" smtClean="0">
                <a:solidFill>
                  <a:schemeClr val="accent1"/>
                </a:solidFill>
                <a:latin typeface="Courier" charset="0"/>
                <a:cs typeface="Courier" charset="0"/>
              </a:rPr>
              <a:t>wash</a:t>
            </a:r>
            <a:r>
              <a:rPr lang="en-US" sz="1200" dirty="0" smtClean="0">
                <a:solidFill>
                  <a:srgbClr val="42494F"/>
                </a:solidFill>
                <a:latin typeface="Courier" charset="0"/>
                <a:cs typeface="Courier" charset="0"/>
              </a:rPr>
              <a:t>: ‘cold’,</a:t>
            </a:r>
          </a:p>
          <a:p>
            <a:pPr>
              <a:spcBef>
                <a:spcPct val="20000"/>
              </a:spcBef>
            </a:pPr>
            <a:r>
              <a:rPr lang="en-US" sz="1200" dirty="0">
                <a:solidFill>
                  <a:srgbClr val="6D6C6C"/>
                </a:solidFill>
                <a:latin typeface="Courier" charset="0"/>
                <a:cs typeface="Courier" charset="0"/>
              </a:rPr>
              <a:t> </a:t>
            </a:r>
            <a:r>
              <a:rPr lang="en-US" sz="1200" dirty="0" smtClean="0">
                <a:solidFill>
                  <a:srgbClr val="6D6C6C"/>
                </a:solidFill>
                <a:latin typeface="Courier" charset="0"/>
                <a:cs typeface="Courier" charset="0"/>
              </a:rPr>
              <a:t> </a:t>
            </a:r>
            <a:r>
              <a:rPr lang="en-US" sz="1200" dirty="0" smtClean="0">
                <a:solidFill>
                  <a:schemeClr val="accent1"/>
                </a:solidFill>
                <a:latin typeface="Courier" charset="0"/>
                <a:cs typeface="Courier" charset="0"/>
              </a:rPr>
              <a:t>dry</a:t>
            </a:r>
            <a:r>
              <a:rPr lang="en-US" sz="1200" dirty="0" smtClean="0">
                <a:solidFill>
                  <a:srgbClr val="42494F"/>
                </a:solidFill>
                <a:latin typeface="Courier" charset="0"/>
                <a:cs typeface="Courier" charset="0"/>
              </a:rPr>
              <a:t>: ‘tumble dry low’</a:t>
            </a:r>
            <a:endParaRPr lang="en-US" sz="1200" dirty="0">
              <a:solidFill>
                <a:srgbClr val="42494F"/>
              </a:solidFill>
              <a:latin typeface="Courier" charset="0"/>
              <a:cs typeface="Courier" charset="0"/>
            </a:endParaRPr>
          </a:p>
          <a:p>
            <a:pPr eaLnBrk="1" hangingPunct="1">
              <a:spcBef>
                <a:spcPct val="20000"/>
              </a:spcBef>
              <a:buFont typeface="Arial" charset="0"/>
              <a:buNone/>
            </a:pPr>
            <a:r>
              <a:rPr lang="en-US" sz="1200" dirty="0" smtClean="0">
                <a:solidFill>
                  <a:srgbClr val="42494F"/>
                </a:solidFill>
                <a:latin typeface="Courier" charset="0"/>
                <a:cs typeface="Courier" charset="0"/>
              </a:rPr>
              <a:t>}</a:t>
            </a:r>
            <a:endParaRPr lang="en-US" sz="1200" dirty="0">
              <a:solidFill>
                <a:srgbClr val="42494F"/>
              </a:solidFill>
              <a:latin typeface="Courier" charset="0"/>
              <a:cs typeface="Courier" charset="0"/>
            </a:endParaRPr>
          </a:p>
        </p:txBody>
      </p:sp>
      <p:sp>
        <p:nvSpPr>
          <p:cNvPr id="20" name="Rectangle 19"/>
          <p:cNvSpPr/>
          <p:nvPr/>
        </p:nvSpPr>
        <p:spPr>
          <a:xfrm>
            <a:off x="8280400" y="2456543"/>
            <a:ext cx="3429000" cy="393615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rIns="182880" anchor="ctr"/>
          <a:lstStyle/>
          <a:p>
            <a:pPr eaLnBrk="1" hangingPunct="1">
              <a:spcBef>
                <a:spcPct val="20000"/>
              </a:spcBef>
              <a:buFont typeface="Arial" charset="0"/>
              <a:buNone/>
            </a:pPr>
            <a:r>
              <a:rPr lang="en-US" sz="1200" dirty="0">
                <a:solidFill>
                  <a:srgbClr val="42494F"/>
                </a:solidFill>
                <a:latin typeface="Courier" charset="0"/>
                <a:cs typeface="Courier" charset="0"/>
              </a:rPr>
              <a:t>{ </a:t>
            </a:r>
          </a:p>
          <a:p>
            <a:pPr eaLnBrk="1" hangingPunct="1">
              <a:spcBef>
                <a:spcPct val="20000"/>
              </a:spcBef>
              <a:buFont typeface="Arial" charset="0"/>
              <a:buNone/>
            </a:pPr>
            <a:r>
              <a:rPr lang="en-US" sz="1200" dirty="0">
                <a:solidFill>
                  <a:srgbClr val="6D6C6C"/>
                </a:solidFill>
                <a:latin typeface="Courier" charset="0"/>
                <a:cs typeface="Courier" charset="0"/>
              </a:rPr>
              <a:t>  </a:t>
            </a:r>
            <a:r>
              <a:rPr lang="en-US" sz="1200" dirty="0" err="1" smtClean="0">
                <a:solidFill>
                  <a:srgbClr val="69B241"/>
                </a:solidFill>
                <a:latin typeface="Courier" charset="0"/>
                <a:cs typeface="Courier" charset="0"/>
              </a:rPr>
              <a:t>product_name</a:t>
            </a:r>
            <a:r>
              <a:rPr lang="en-US" sz="1200" dirty="0" smtClean="0">
                <a:solidFill>
                  <a:srgbClr val="42494F"/>
                </a:solidFill>
                <a:latin typeface="Courier" charset="0"/>
                <a:cs typeface="Courier" charset="0"/>
              </a:rPr>
              <a:t>: ‘Mountain Bike’,</a:t>
            </a:r>
          </a:p>
          <a:p>
            <a:pPr eaLnBrk="1" hangingPunct="1">
              <a:spcBef>
                <a:spcPct val="20000"/>
              </a:spcBef>
              <a:buFont typeface="Arial" charset="0"/>
              <a:buNone/>
            </a:pPr>
            <a:r>
              <a:rPr lang="en-US" sz="1200" dirty="0" smtClean="0">
                <a:solidFill>
                  <a:srgbClr val="6D6C6C"/>
                </a:solidFill>
                <a:latin typeface="Courier" charset="0"/>
                <a:cs typeface="Courier" charset="0"/>
              </a:rPr>
              <a:t>  </a:t>
            </a:r>
            <a:r>
              <a:rPr lang="en-US" sz="1200" dirty="0" err="1" smtClean="0">
                <a:solidFill>
                  <a:srgbClr val="69B241"/>
                </a:solidFill>
                <a:latin typeface="Courier" charset="0"/>
                <a:cs typeface="Courier" charset="0"/>
              </a:rPr>
              <a:t>brake_style</a:t>
            </a:r>
            <a:r>
              <a:rPr lang="en-US" sz="1200" dirty="0" smtClean="0">
                <a:solidFill>
                  <a:srgbClr val="42494F"/>
                </a:solidFill>
                <a:latin typeface="Courier" charset="0"/>
                <a:cs typeface="Courier" charset="0"/>
              </a:rPr>
              <a:t>: ‘mechanical disc’,</a:t>
            </a:r>
          </a:p>
          <a:p>
            <a:pPr eaLnBrk="1" hangingPunct="1">
              <a:spcBef>
                <a:spcPct val="20000"/>
              </a:spcBef>
              <a:buFont typeface="Arial" charset="0"/>
              <a:buNone/>
            </a:pPr>
            <a:r>
              <a:rPr lang="en-US" sz="1200" dirty="0" smtClean="0">
                <a:solidFill>
                  <a:srgbClr val="69B241"/>
                </a:solidFill>
                <a:latin typeface="Courier" charset="0"/>
                <a:cs typeface="Courier" charset="0"/>
              </a:rPr>
              <a:t>  color: </a:t>
            </a:r>
            <a:r>
              <a:rPr lang="en-US" sz="1200" dirty="0" smtClean="0">
                <a:solidFill>
                  <a:srgbClr val="42494F"/>
                </a:solidFill>
                <a:latin typeface="Courier" charset="0"/>
                <a:cs typeface="Courier" charset="0"/>
              </a:rPr>
              <a:t>‘grey’,</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frame_material</a:t>
            </a:r>
            <a:r>
              <a:rPr lang="en-US" sz="1200" dirty="0" smtClean="0">
                <a:solidFill>
                  <a:srgbClr val="42494F"/>
                </a:solidFill>
                <a:latin typeface="Courier" charset="0"/>
                <a:cs typeface="Courier" charset="0"/>
              </a:rPr>
              <a:t>: ‘aluminum’,</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no_speeds</a:t>
            </a:r>
            <a:r>
              <a:rPr lang="en-US" sz="1200" dirty="0" smtClean="0">
                <a:solidFill>
                  <a:srgbClr val="42494F"/>
                </a:solidFill>
                <a:latin typeface="Courier" charset="0"/>
                <a:cs typeface="Courier" charset="0"/>
              </a:rPr>
              <a:t>: 21,</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package_height</a:t>
            </a:r>
            <a:r>
              <a:rPr lang="en-US" sz="1200" dirty="0" smtClean="0">
                <a:solidFill>
                  <a:srgbClr val="42494F"/>
                </a:solidFill>
                <a:latin typeface="Courier" charset="0"/>
                <a:cs typeface="Courier" charset="0"/>
              </a:rPr>
              <a:t>: ‘7.5x32.9x55’,</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weight_lbs</a:t>
            </a:r>
            <a:r>
              <a:rPr lang="en-US" sz="1200" dirty="0" smtClean="0">
                <a:solidFill>
                  <a:srgbClr val="42494F"/>
                </a:solidFill>
                <a:latin typeface="Courier" charset="0"/>
                <a:cs typeface="Courier" charset="0"/>
              </a:rPr>
              <a:t>: 44.05,</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suspension_type</a:t>
            </a:r>
            <a:r>
              <a:rPr lang="en-US" sz="1200" dirty="0" smtClean="0">
                <a:solidFill>
                  <a:srgbClr val="42494F"/>
                </a:solidFill>
                <a:latin typeface="Courier" charset="0"/>
                <a:cs typeface="Courier" charset="0"/>
              </a:rPr>
              <a:t>: ‘dual’,</a:t>
            </a:r>
          </a:p>
          <a:p>
            <a:pPr eaLnBrk="1" hangingPunct="1">
              <a:spcBef>
                <a:spcPct val="20000"/>
              </a:spcBef>
              <a:buFont typeface="Arial" charset="0"/>
              <a:buNone/>
            </a:pPr>
            <a:r>
              <a:rPr lang="en-US" sz="1200" dirty="0" smtClean="0">
                <a:solidFill>
                  <a:srgbClr val="69B241"/>
                </a:solidFill>
                <a:latin typeface="Courier" charset="0"/>
                <a:cs typeface="Courier" charset="0"/>
              </a:rPr>
              <a:t>  </a:t>
            </a:r>
            <a:r>
              <a:rPr lang="en-US" sz="1200" dirty="0" err="1" smtClean="0">
                <a:solidFill>
                  <a:srgbClr val="69B241"/>
                </a:solidFill>
                <a:latin typeface="Courier" charset="0"/>
                <a:cs typeface="Courier" charset="0"/>
              </a:rPr>
              <a:t>wheel_size_in</a:t>
            </a:r>
            <a:r>
              <a:rPr lang="en-US" sz="1200" dirty="0" smtClean="0">
                <a:solidFill>
                  <a:srgbClr val="42494F"/>
                </a:solidFill>
                <a:latin typeface="Courier" charset="0"/>
                <a:cs typeface="Courier" charset="0"/>
              </a:rPr>
              <a:t>: 26</a:t>
            </a:r>
            <a:endParaRPr lang="en-US" sz="1200" dirty="0">
              <a:solidFill>
                <a:srgbClr val="42494F"/>
              </a:solidFill>
              <a:latin typeface="Courier" charset="0"/>
              <a:cs typeface="Courier" charset="0"/>
            </a:endParaRPr>
          </a:p>
          <a:p>
            <a:pPr eaLnBrk="1" hangingPunct="1">
              <a:spcBef>
                <a:spcPct val="20000"/>
              </a:spcBef>
              <a:buFont typeface="Arial" charset="0"/>
              <a:buNone/>
            </a:pPr>
            <a:r>
              <a:rPr lang="en-US" sz="1200" dirty="0" smtClean="0">
                <a:solidFill>
                  <a:srgbClr val="42494F"/>
                </a:solidFill>
                <a:latin typeface="Courier" charset="0"/>
                <a:cs typeface="Courier" charset="0"/>
              </a:rPr>
              <a:t>} </a:t>
            </a:r>
            <a:endParaRPr lang="en-US" sz="1200" dirty="0">
              <a:solidFill>
                <a:srgbClr val="42494F"/>
              </a:solidFill>
              <a:latin typeface="Courier" charset="0"/>
              <a:cs typeface="Courier" charset="0"/>
            </a:endParaRPr>
          </a:p>
        </p:txBody>
      </p:sp>
      <p:sp>
        <p:nvSpPr>
          <p:cNvPr id="27" name="Content Placeholder 4"/>
          <p:cNvSpPr>
            <a:spLocks noGrp="1"/>
          </p:cNvSpPr>
          <p:nvPr>
            <p:ph idx="1"/>
          </p:nvPr>
        </p:nvSpPr>
        <p:spPr>
          <a:xfrm>
            <a:off x="571500" y="1695451"/>
            <a:ext cx="5562600" cy="514349"/>
          </a:xfrm>
        </p:spPr>
        <p:txBody>
          <a:bodyPr anchor="ctr">
            <a:noAutofit/>
          </a:bodyPr>
          <a:lstStyle/>
          <a:p>
            <a:pPr marL="0" indent="0" algn="ctr">
              <a:lnSpc>
                <a:spcPct val="150000"/>
              </a:lnSpc>
              <a:buNone/>
            </a:pPr>
            <a:r>
              <a:rPr lang="en-US" sz="1400" dirty="0" smtClean="0">
                <a:solidFill>
                  <a:schemeClr val="tx2"/>
                </a:solidFill>
              </a:rPr>
              <a:t>Documents in the same product catalog collection in MongoDB </a:t>
            </a:r>
            <a:endParaRPr lang="en-US" sz="1400" dirty="0">
              <a:solidFill>
                <a:schemeClr val="tx2"/>
              </a:solidFill>
            </a:endParaRPr>
          </a:p>
        </p:txBody>
      </p:sp>
    </p:spTree>
    <p:extLst>
      <p:ext uri="{BB962C8B-B14F-4D97-AF65-F5344CB8AC3E}">
        <p14:creationId xmlns:p14="http://schemas.microsoft.com/office/powerpoint/2010/main" val="5207403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solidFill>
              </a:rPr>
              <a:t>Drivers &amp; Frameworks</a:t>
            </a:r>
            <a:endParaRPr lang="en-US" dirty="0">
              <a:solidFill>
                <a:schemeClr val="tx2"/>
              </a:solidFill>
            </a:endParaRPr>
          </a:p>
        </p:txBody>
      </p:sp>
      <p:grpSp>
        <p:nvGrpSpPr>
          <p:cNvPr id="60" name="Group 59"/>
          <p:cNvGrpSpPr/>
          <p:nvPr/>
        </p:nvGrpSpPr>
        <p:grpSpPr>
          <a:xfrm>
            <a:off x="1295400" y="1824782"/>
            <a:ext cx="9447070" cy="2228697"/>
            <a:chOff x="487308" y="2006064"/>
            <a:chExt cx="8189362" cy="1931986"/>
          </a:xfrm>
        </p:grpSpPr>
        <p:pic>
          <p:nvPicPr>
            <p:cNvPr id="61" name="Picture 3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69072" y="3330037"/>
              <a:ext cx="763587"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87308" y="2006064"/>
              <a:ext cx="755651"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29"/>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3482818" y="2083851"/>
              <a:ext cx="644524"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30"/>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95898" y="3315224"/>
              <a:ext cx="8255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36"/>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5039481" y="2070680"/>
              <a:ext cx="5667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9" descr="Scala_logo.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625032" y="3405444"/>
              <a:ext cx="9032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57372" y="2083851"/>
              <a:ext cx="608012"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32"/>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483828" y="3270599"/>
              <a:ext cx="414337"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34"/>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412158" y="2355196"/>
              <a:ext cx="12287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4" descr="nodejs-light.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84445" y="3142600"/>
              <a:ext cx="1292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8" name="Straight Connector 77"/>
          <p:cNvCxnSpPr/>
          <p:nvPr/>
        </p:nvCxnSpPr>
        <p:spPr>
          <a:xfrm>
            <a:off x="381000" y="4419600"/>
            <a:ext cx="11125200" cy="0"/>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79" name="Picture 78" descr="687474703a2f2f662e636c2e6c792f6974656d732f30563253316e304b3169337931633132326730342f53637265656e25323053686f74253230323031322d30342d31312532306174253230392e35392e3432253230414d2e706e67.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230558" y="5703338"/>
            <a:ext cx="1059093" cy="321144"/>
          </a:xfrm>
          <a:prstGeom prst="rect">
            <a:avLst/>
          </a:prstGeom>
        </p:spPr>
      </p:pic>
      <p:pic>
        <p:nvPicPr>
          <p:cNvPr id="80" name="Picture 79"/>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362333" y="5425704"/>
            <a:ext cx="1134630" cy="664066"/>
          </a:xfrm>
          <a:prstGeom prst="rect">
            <a:avLst/>
          </a:prstGeom>
        </p:spPr>
      </p:pic>
      <p:pic>
        <p:nvPicPr>
          <p:cNvPr id="81" name="Picture 8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153801" y="4806933"/>
            <a:ext cx="1583527" cy="439526"/>
          </a:xfrm>
          <a:prstGeom prst="rect">
            <a:avLst/>
          </a:prstGeom>
        </p:spPr>
      </p:pic>
      <p:sp>
        <p:nvSpPr>
          <p:cNvPr id="82" name="Content Placeholder 1"/>
          <p:cNvSpPr txBox="1">
            <a:spLocks/>
          </p:cNvSpPr>
          <p:nvPr/>
        </p:nvSpPr>
        <p:spPr bwMode="auto">
          <a:xfrm>
            <a:off x="8359047" y="5653259"/>
            <a:ext cx="1501774" cy="49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Bef>
                <a:spcPts val="72"/>
              </a:spcBef>
              <a:spcAft>
                <a:spcPts val="0"/>
              </a:spcAft>
              <a:buNone/>
              <a:defRPr/>
            </a:pPr>
            <a:r>
              <a:rPr lang="en-US" sz="1800" dirty="0" err="1">
                <a:solidFill>
                  <a:schemeClr val="tx2"/>
                </a:solidFill>
                <a:latin typeface="+mj-lt"/>
                <a:ea typeface="+mn-ea"/>
                <a:cs typeface="Arial"/>
              </a:rPr>
              <a:t>Morphia</a:t>
            </a:r>
            <a:endParaRPr lang="en-US" sz="1800" dirty="0">
              <a:solidFill>
                <a:schemeClr val="tx2"/>
              </a:solidFill>
              <a:latin typeface="+mj-lt"/>
              <a:ea typeface="+mn-ea"/>
              <a:cs typeface="Arial"/>
            </a:endParaRPr>
          </a:p>
        </p:txBody>
      </p:sp>
      <p:pic>
        <p:nvPicPr>
          <p:cNvPr id="83" name="Picture 82"/>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289651" y="4873038"/>
            <a:ext cx="1400684" cy="361262"/>
          </a:xfrm>
          <a:prstGeom prst="rect">
            <a:avLst/>
          </a:prstGeom>
        </p:spPr>
      </p:pic>
      <p:sp>
        <p:nvSpPr>
          <p:cNvPr id="84" name="Content Placeholder 1"/>
          <p:cNvSpPr txBox="1">
            <a:spLocks/>
          </p:cNvSpPr>
          <p:nvPr/>
        </p:nvSpPr>
        <p:spPr bwMode="auto">
          <a:xfrm>
            <a:off x="2667000" y="4873038"/>
            <a:ext cx="2121813" cy="49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Bef>
                <a:spcPts val="72"/>
              </a:spcBef>
              <a:spcAft>
                <a:spcPts val="0"/>
              </a:spcAft>
              <a:buNone/>
              <a:defRPr/>
            </a:pPr>
            <a:r>
              <a:rPr lang="en-US" sz="1800" dirty="0">
                <a:solidFill>
                  <a:schemeClr val="tx2"/>
                </a:solidFill>
                <a:latin typeface="+mj-lt"/>
                <a:ea typeface="+mn-ea"/>
                <a:cs typeface="Arial"/>
              </a:rPr>
              <a:t>MEAN Stack</a:t>
            </a:r>
          </a:p>
        </p:txBody>
      </p:sp>
      <p:pic>
        <p:nvPicPr>
          <p:cNvPr id="85" name="Picture 84" descr="django-logo.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6394562" y="5703338"/>
            <a:ext cx="814408" cy="283685"/>
          </a:xfrm>
          <a:prstGeom prst="rect">
            <a:avLst/>
          </a:prstGeom>
        </p:spPr>
      </p:pic>
    </p:spTree>
    <p:extLst>
      <p:ext uri="{BB962C8B-B14F-4D97-AF65-F5344CB8AC3E}">
        <p14:creationId xmlns:p14="http://schemas.microsoft.com/office/powerpoint/2010/main" val="111458381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chemeClr val="tx2"/>
                </a:solidFill>
              </a:rPr>
              <a:t>Development – The Past</a:t>
            </a:r>
            <a:endParaRPr lang="en-US" dirty="0">
              <a:solidFill>
                <a:schemeClr val="tx2"/>
              </a:solidFill>
            </a:endParaRPr>
          </a:p>
        </p:txBody>
      </p:sp>
      <p:sp>
        <p:nvSpPr>
          <p:cNvPr id="5" name="Shape 177"/>
          <p:cNvSpPr/>
          <p:nvPr/>
        </p:nvSpPr>
        <p:spPr>
          <a:xfrm>
            <a:off x="1608717" y="3203821"/>
            <a:ext cx="2409674" cy="68237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 CODE }</a:t>
            </a:r>
            <a:endParaRPr lang="en" sz="1400" dirty="0">
              <a:solidFill>
                <a:srgbClr val="42494F"/>
              </a:solidFill>
              <a:latin typeface="Arial"/>
              <a:cs typeface="Arial"/>
            </a:endParaRPr>
          </a:p>
        </p:txBody>
      </p:sp>
      <p:sp>
        <p:nvSpPr>
          <p:cNvPr id="6" name="Shape 177"/>
          <p:cNvSpPr/>
          <p:nvPr/>
        </p:nvSpPr>
        <p:spPr>
          <a:xfrm>
            <a:off x="7315200" y="3200400"/>
            <a:ext cx="2409674" cy="68237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DB SCHEMA</a:t>
            </a:r>
            <a:endParaRPr lang="en" sz="1400" dirty="0">
              <a:solidFill>
                <a:srgbClr val="42494F"/>
              </a:solidFill>
              <a:latin typeface="Arial"/>
              <a:cs typeface="Arial"/>
            </a:endParaRPr>
          </a:p>
        </p:txBody>
      </p:sp>
      <p:sp>
        <p:nvSpPr>
          <p:cNvPr id="7" name="Shape 177"/>
          <p:cNvSpPr/>
          <p:nvPr/>
        </p:nvSpPr>
        <p:spPr>
          <a:xfrm>
            <a:off x="4459363" y="3203821"/>
            <a:ext cx="2409674" cy="68237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XML CONFIG</a:t>
            </a:r>
            <a:endParaRPr lang="en" sz="1400" dirty="0">
              <a:solidFill>
                <a:srgbClr val="42494F"/>
              </a:solidFill>
              <a:latin typeface="Arial"/>
              <a:cs typeface="Arial"/>
            </a:endParaRPr>
          </a:p>
        </p:txBody>
      </p:sp>
      <p:sp>
        <p:nvSpPr>
          <p:cNvPr id="8" name="Shape 177"/>
          <p:cNvSpPr/>
          <p:nvPr/>
        </p:nvSpPr>
        <p:spPr>
          <a:xfrm>
            <a:off x="1608717" y="4651621"/>
            <a:ext cx="2409674" cy="1066800"/>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APPLICATION</a:t>
            </a:r>
            <a:endParaRPr lang="en" sz="1400" dirty="0">
              <a:solidFill>
                <a:srgbClr val="42494F"/>
              </a:solidFill>
              <a:latin typeface="Arial"/>
              <a:cs typeface="Arial"/>
            </a:endParaRPr>
          </a:p>
        </p:txBody>
      </p:sp>
      <p:sp>
        <p:nvSpPr>
          <p:cNvPr id="9" name="Shape 177"/>
          <p:cNvSpPr/>
          <p:nvPr/>
        </p:nvSpPr>
        <p:spPr>
          <a:xfrm>
            <a:off x="7315200" y="4648200"/>
            <a:ext cx="2409674" cy="1066800"/>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RELATIONAL DATABASE</a:t>
            </a:r>
            <a:endParaRPr lang="en" sz="1400" dirty="0">
              <a:solidFill>
                <a:srgbClr val="42494F"/>
              </a:solidFill>
              <a:latin typeface="Arial"/>
              <a:cs typeface="Arial"/>
            </a:endParaRPr>
          </a:p>
        </p:txBody>
      </p:sp>
      <p:sp>
        <p:nvSpPr>
          <p:cNvPr id="10" name="Shape 177"/>
          <p:cNvSpPr/>
          <p:nvPr/>
        </p:nvSpPr>
        <p:spPr>
          <a:xfrm>
            <a:off x="4459363" y="4648200"/>
            <a:ext cx="2409674" cy="1066800"/>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OBJECT RELATIONAL MAPPING</a:t>
            </a:r>
            <a:endParaRPr lang="en" sz="1400" dirty="0">
              <a:solidFill>
                <a:srgbClr val="42494F"/>
              </a:solidFill>
              <a:latin typeface="Arial"/>
              <a:cs typeface="Arial"/>
            </a:endParaRPr>
          </a:p>
        </p:txBody>
      </p:sp>
      <p:pic>
        <p:nvPicPr>
          <p:cNvPr id="3" name="Picture 2"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35" y="1676400"/>
            <a:ext cx="1315929" cy="774700"/>
          </a:xfrm>
          <a:prstGeom prst="rect">
            <a:avLst/>
          </a:prstGeom>
        </p:spPr>
      </p:pic>
      <p:cxnSp>
        <p:nvCxnSpPr>
          <p:cNvPr id="12" name="Straight Arrow Connector 11"/>
          <p:cNvCxnSpPr>
            <a:stCxn id="3" idx="2"/>
            <a:endCxn id="5" idx="0"/>
          </p:cNvCxnSpPr>
          <p:nvPr/>
        </p:nvCxnSpPr>
        <p:spPr>
          <a:xfrm flipH="1">
            <a:off x="2813554" y="2451100"/>
            <a:ext cx="2850646" cy="752721"/>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 idx="2"/>
            <a:endCxn id="7" idx="0"/>
          </p:cNvCxnSpPr>
          <p:nvPr/>
        </p:nvCxnSpPr>
        <p:spPr>
          <a:xfrm>
            <a:off x="5664200" y="2451100"/>
            <a:ext cx="0" cy="752721"/>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3" idx="2"/>
            <a:endCxn id="6" idx="0"/>
          </p:cNvCxnSpPr>
          <p:nvPr/>
        </p:nvCxnSpPr>
        <p:spPr>
          <a:xfrm>
            <a:off x="5664200" y="2451100"/>
            <a:ext cx="2855837" cy="749300"/>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8" idx="0"/>
          </p:cNvCxnSpPr>
          <p:nvPr/>
        </p:nvCxnSpPr>
        <p:spPr>
          <a:xfrm>
            <a:off x="2813554" y="3886200"/>
            <a:ext cx="0" cy="765421"/>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a:endCxn id="10" idx="0"/>
          </p:cNvCxnSpPr>
          <p:nvPr/>
        </p:nvCxnSpPr>
        <p:spPr>
          <a:xfrm>
            <a:off x="5664200" y="3886200"/>
            <a:ext cx="0" cy="762000"/>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2"/>
            <a:endCxn id="9" idx="0"/>
          </p:cNvCxnSpPr>
          <p:nvPr/>
        </p:nvCxnSpPr>
        <p:spPr>
          <a:xfrm>
            <a:off x="8520037" y="3882779"/>
            <a:ext cx="0" cy="765421"/>
          </a:xfrm>
          <a:prstGeom prst="straightConnector1">
            <a:avLst/>
          </a:prstGeom>
          <a:ln w="38100" cmpd="sng">
            <a:solidFill>
              <a:schemeClr val="tx2">
                <a:lumMod val="60000"/>
                <a:lumOff val="4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8226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2979738"/>
            <a:ext cx="5746594" cy="857250"/>
          </a:xfrm>
        </p:spPr>
        <p:txBody>
          <a:bodyPr>
            <a:normAutofit/>
          </a:bodyPr>
          <a:lstStyle/>
          <a:p>
            <a:pPr algn="ctr"/>
            <a:r>
              <a:rPr lang="en-US" sz="3200" b="1" spc="-150" dirty="0" smtClean="0">
                <a:solidFill>
                  <a:schemeClr val="tx2"/>
                </a:solidFill>
                <a:latin typeface="Candara"/>
                <a:cs typeface="Candara"/>
              </a:rPr>
              <a:t>Table of Contents</a:t>
            </a:r>
            <a:endParaRPr lang="en-US" sz="3200" b="1" spc="-150" dirty="0">
              <a:solidFill>
                <a:schemeClr val="tx2"/>
              </a:solidFill>
              <a:latin typeface="Candara"/>
              <a:cs typeface="Candara"/>
            </a:endParaRPr>
          </a:p>
        </p:txBody>
      </p:sp>
      <p:sp>
        <p:nvSpPr>
          <p:cNvPr id="5" name="Content Placeholder 4"/>
          <p:cNvSpPr>
            <a:spLocks noGrp="1"/>
          </p:cNvSpPr>
          <p:nvPr>
            <p:ph idx="4294967295"/>
          </p:nvPr>
        </p:nvSpPr>
        <p:spPr>
          <a:xfrm>
            <a:off x="6553200" y="838200"/>
            <a:ext cx="5200208" cy="5143500"/>
          </a:xfrm>
        </p:spPr>
        <p:txBody>
          <a:bodyPr anchor="ctr">
            <a:normAutofit fontScale="77500" lnSpcReduction="20000"/>
          </a:bodyPr>
          <a:lstStyle/>
          <a:p>
            <a:pPr marL="0" indent="0">
              <a:lnSpc>
                <a:spcPct val="150000"/>
              </a:lnSpc>
              <a:buNone/>
            </a:pPr>
            <a:r>
              <a:rPr lang="en-US" sz="2400" dirty="0" smtClean="0">
                <a:solidFill>
                  <a:schemeClr val="tx2"/>
                </a:solidFill>
                <a:latin typeface="Candara"/>
                <a:cs typeface="Candara"/>
              </a:rPr>
              <a:t>MongoDB Overview</a:t>
            </a:r>
          </a:p>
          <a:p>
            <a:pPr marL="0" indent="0">
              <a:lnSpc>
                <a:spcPct val="150000"/>
              </a:lnSpc>
              <a:buNone/>
            </a:pPr>
            <a:r>
              <a:rPr lang="en-US" sz="2400" dirty="0" smtClean="0">
                <a:solidFill>
                  <a:schemeClr val="tx2"/>
                </a:solidFill>
                <a:latin typeface="Candara"/>
                <a:cs typeface="Candara"/>
              </a:rPr>
              <a:t>Data Model &amp; Query Capability</a:t>
            </a:r>
            <a:endParaRPr lang="en-US" sz="2400" dirty="0">
              <a:solidFill>
                <a:schemeClr val="tx2"/>
              </a:solidFill>
              <a:latin typeface="Candara"/>
              <a:cs typeface="Candara"/>
            </a:endParaRPr>
          </a:p>
          <a:p>
            <a:pPr marL="0" indent="0">
              <a:lnSpc>
                <a:spcPct val="150000"/>
              </a:lnSpc>
              <a:buNone/>
            </a:pPr>
            <a:r>
              <a:rPr lang="en-US" sz="2400" dirty="0" smtClean="0">
                <a:solidFill>
                  <a:schemeClr val="tx2"/>
                </a:solidFill>
                <a:latin typeface="Candara"/>
                <a:cs typeface="Candara"/>
              </a:rPr>
              <a:t>HA via Replication</a:t>
            </a:r>
          </a:p>
          <a:p>
            <a:pPr marL="0" indent="0">
              <a:lnSpc>
                <a:spcPct val="150000"/>
              </a:lnSpc>
              <a:buNone/>
            </a:pPr>
            <a:r>
              <a:rPr lang="en-US" sz="2400" dirty="0" smtClean="0">
                <a:solidFill>
                  <a:schemeClr val="tx2"/>
                </a:solidFill>
                <a:latin typeface="Candara"/>
                <a:cs typeface="Candara"/>
              </a:rPr>
              <a:t>Scalability via </a:t>
            </a:r>
            <a:r>
              <a:rPr lang="en-US" sz="2400" dirty="0" err="1" smtClean="0">
                <a:solidFill>
                  <a:schemeClr val="tx2"/>
                </a:solidFill>
                <a:latin typeface="Candara"/>
                <a:cs typeface="Candara"/>
              </a:rPr>
              <a:t>Sharding</a:t>
            </a:r>
            <a:endParaRPr lang="en-US" sz="2400" dirty="0" smtClean="0">
              <a:solidFill>
                <a:schemeClr val="tx2"/>
              </a:solidFill>
              <a:latin typeface="Candara"/>
              <a:cs typeface="Candara"/>
            </a:endParaRPr>
          </a:p>
          <a:p>
            <a:pPr marL="0" indent="0">
              <a:lnSpc>
                <a:spcPct val="150000"/>
              </a:lnSpc>
              <a:buNone/>
            </a:pPr>
            <a:r>
              <a:rPr lang="en-US" sz="2400" dirty="0" smtClean="0">
                <a:solidFill>
                  <a:schemeClr val="tx2"/>
                </a:solidFill>
                <a:latin typeface="Candara"/>
                <a:cs typeface="Candara"/>
              </a:rPr>
              <a:t>Performances</a:t>
            </a:r>
          </a:p>
          <a:p>
            <a:pPr marL="0" indent="0">
              <a:lnSpc>
                <a:spcPct val="150000"/>
              </a:lnSpc>
              <a:buNone/>
            </a:pPr>
            <a:r>
              <a:rPr lang="en-US" sz="2400" dirty="0" smtClean="0">
                <a:solidFill>
                  <a:schemeClr val="tx2"/>
                </a:solidFill>
                <a:latin typeface="Candara"/>
                <a:cs typeface="Candara"/>
              </a:rPr>
              <a:t>Deployment Architecture</a:t>
            </a:r>
          </a:p>
          <a:p>
            <a:pPr marL="0" indent="0">
              <a:lnSpc>
                <a:spcPct val="150000"/>
              </a:lnSpc>
              <a:buNone/>
            </a:pPr>
            <a:r>
              <a:rPr lang="en-US" sz="2400" dirty="0" smtClean="0">
                <a:solidFill>
                  <a:schemeClr val="tx2"/>
                </a:solidFill>
                <a:latin typeface="Candara"/>
                <a:cs typeface="Candara"/>
              </a:rPr>
              <a:t>Security Considerations</a:t>
            </a:r>
          </a:p>
          <a:p>
            <a:pPr marL="0" indent="0">
              <a:lnSpc>
                <a:spcPct val="150000"/>
              </a:lnSpc>
              <a:buNone/>
            </a:pPr>
            <a:r>
              <a:rPr lang="en-US" sz="2400" dirty="0" smtClean="0">
                <a:solidFill>
                  <a:schemeClr val="tx2"/>
                </a:solidFill>
                <a:latin typeface="Candara"/>
                <a:cs typeface="Candara"/>
              </a:rPr>
              <a:t>Big Data &amp; Analytics Integrations</a:t>
            </a:r>
          </a:p>
          <a:p>
            <a:pPr marL="0" indent="0">
              <a:lnSpc>
                <a:spcPct val="150000"/>
              </a:lnSpc>
              <a:buNone/>
            </a:pPr>
            <a:r>
              <a:rPr lang="en-US" sz="2400" dirty="0" smtClean="0">
                <a:solidFill>
                  <a:schemeClr val="tx2"/>
                </a:solidFill>
                <a:latin typeface="Candara"/>
                <a:cs typeface="Candara"/>
              </a:rPr>
              <a:t>Competitive Information</a:t>
            </a:r>
          </a:p>
          <a:p>
            <a:pPr marL="0" indent="0">
              <a:lnSpc>
                <a:spcPct val="150000"/>
              </a:lnSpc>
              <a:buNone/>
            </a:pPr>
            <a:r>
              <a:rPr lang="en-US" sz="2400" dirty="0" smtClean="0">
                <a:solidFill>
                  <a:schemeClr val="tx2"/>
                </a:solidFill>
                <a:latin typeface="Candara"/>
                <a:cs typeface="Candara"/>
              </a:rPr>
              <a:t>Operations</a:t>
            </a:r>
          </a:p>
        </p:txBody>
      </p:sp>
      <p:cxnSp>
        <p:nvCxnSpPr>
          <p:cNvPr id="6" name="Straight Connector 5"/>
          <p:cNvCxnSpPr/>
          <p:nvPr/>
        </p:nvCxnSpPr>
        <p:spPr>
          <a:xfrm>
            <a:off x="5257800" y="1143000"/>
            <a:ext cx="0" cy="457200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778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chemeClr val="tx2"/>
                </a:solidFill>
              </a:rPr>
              <a:t>Development – With MongoDB</a:t>
            </a:r>
            <a:endParaRPr lang="en-US" dirty="0">
              <a:solidFill>
                <a:schemeClr val="tx2"/>
              </a:solidFill>
            </a:endParaRPr>
          </a:p>
        </p:txBody>
      </p:sp>
      <p:sp>
        <p:nvSpPr>
          <p:cNvPr id="5" name="Shape 177"/>
          <p:cNvSpPr/>
          <p:nvPr/>
        </p:nvSpPr>
        <p:spPr>
          <a:xfrm>
            <a:off x="1608717" y="3203821"/>
            <a:ext cx="2409674" cy="68237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 CODE }</a:t>
            </a:r>
            <a:endParaRPr lang="en" sz="1400" dirty="0">
              <a:solidFill>
                <a:srgbClr val="42494F"/>
              </a:solidFill>
              <a:latin typeface="Arial"/>
              <a:cs typeface="Arial"/>
            </a:endParaRPr>
          </a:p>
        </p:txBody>
      </p:sp>
      <p:sp>
        <p:nvSpPr>
          <p:cNvPr id="6" name="Shape 177"/>
          <p:cNvSpPr/>
          <p:nvPr/>
        </p:nvSpPr>
        <p:spPr>
          <a:xfrm>
            <a:off x="7315200" y="3200400"/>
            <a:ext cx="2409674" cy="682379"/>
          </a:xfrm>
          <a:prstGeom prst="rect">
            <a:avLst/>
          </a:prstGeom>
          <a:solidFill>
            <a:srgbClr val="FFFFFF"/>
          </a:solidFill>
          <a:ln w="38100" cap="flat" cmpd="sng">
            <a:solidFill>
              <a:schemeClr val="bg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bg2"/>
                </a:solidFill>
                <a:latin typeface="Arial"/>
                <a:cs typeface="Arial"/>
              </a:rPr>
              <a:t>DB SCHEMA</a:t>
            </a:r>
            <a:endParaRPr lang="en" sz="1400" dirty="0">
              <a:solidFill>
                <a:schemeClr val="bg2"/>
              </a:solidFill>
              <a:latin typeface="Arial"/>
              <a:cs typeface="Arial"/>
            </a:endParaRPr>
          </a:p>
        </p:txBody>
      </p:sp>
      <p:sp>
        <p:nvSpPr>
          <p:cNvPr id="7" name="Shape 177"/>
          <p:cNvSpPr/>
          <p:nvPr/>
        </p:nvSpPr>
        <p:spPr>
          <a:xfrm>
            <a:off x="4459363" y="3203821"/>
            <a:ext cx="2409674" cy="682379"/>
          </a:xfrm>
          <a:prstGeom prst="rect">
            <a:avLst/>
          </a:prstGeom>
          <a:solidFill>
            <a:srgbClr val="FFFFFF"/>
          </a:solidFill>
          <a:ln w="38100" cap="flat" cmpd="sng">
            <a:solidFill>
              <a:schemeClr val="bg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bg2"/>
                </a:solidFill>
                <a:latin typeface="Arial"/>
                <a:cs typeface="Arial"/>
              </a:rPr>
              <a:t>XML CONFIG</a:t>
            </a:r>
            <a:endParaRPr lang="en" sz="1400" dirty="0">
              <a:solidFill>
                <a:schemeClr val="bg2"/>
              </a:solidFill>
              <a:latin typeface="Arial"/>
              <a:cs typeface="Arial"/>
            </a:endParaRPr>
          </a:p>
        </p:txBody>
      </p:sp>
      <p:sp>
        <p:nvSpPr>
          <p:cNvPr id="8" name="Shape 177"/>
          <p:cNvSpPr/>
          <p:nvPr/>
        </p:nvSpPr>
        <p:spPr>
          <a:xfrm>
            <a:off x="1608717" y="4651621"/>
            <a:ext cx="2409674" cy="1066800"/>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APPLICATION</a:t>
            </a:r>
            <a:endParaRPr lang="en" sz="1400" dirty="0">
              <a:solidFill>
                <a:srgbClr val="42494F"/>
              </a:solidFill>
              <a:latin typeface="Arial"/>
              <a:cs typeface="Arial"/>
            </a:endParaRPr>
          </a:p>
        </p:txBody>
      </p:sp>
      <p:sp>
        <p:nvSpPr>
          <p:cNvPr id="9" name="Shape 177"/>
          <p:cNvSpPr/>
          <p:nvPr/>
        </p:nvSpPr>
        <p:spPr>
          <a:xfrm>
            <a:off x="7315200" y="4648200"/>
            <a:ext cx="2409674" cy="1066800"/>
          </a:xfrm>
          <a:prstGeom prst="rect">
            <a:avLst/>
          </a:prstGeom>
          <a:solidFill>
            <a:srgbClr val="FFFFFF"/>
          </a:solidFill>
          <a:ln w="38100" cap="flat" cmpd="sng">
            <a:solidFill>
              <a:schemeClr val="bg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bg2"/>
                </a:solidFill>
                <a:latin typeface="Arial"/>
                <a:cs typeface="Arial"/>
              </a:rPr>
              <a:t>RELATIONAL DATABASE</a:t>
            </a:r>
            <a:endParaRPr lang="en" sz="1400" dirty="0">
              <a:solidFill>
                <a:schemeClr val="bg2"/>
              </a:solidFill>
              <a:latin typeface="Arial"/>
              <a:cs typeface="Arial"/>
            </a:endParaRPr>
          </a:p>
        </p:txBody>
      </p:sp>
      <p:sp>
        <p:nvSpPr>
          <p:cNvPr id="10" name="Shape 177"/>
          <p:cNvSpPr/>
          <p:nvPr/>
        </p:nvSpPr>
        <p:spPr>
          <a:xfrm>
            <a:off x="4459363" y="4648200"/>
            <a:ext cx="2409674" cy="1066800"/>
          </a:xfrm>
          <a:prstGeom prst="rect">
            <a:avLst/>
          </a:prstGeom>
          <a:solidFill>
            <a:srgbClr val="FFFFFF"/>
          </a:solidFill>
          <a:ln w="38100" cap="flat" cmpd="sng">
            <a:solidFill>
              <a:schemeClr val="bg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bg2"/>
                </a:solidFill>
                <a:latin typeface="Arial"/>
                <a:cs typeface="Arial"/>
              </a:rPr>
              <a:t>OBJECT RELATIONAL MAPPING</a:t>
            </a:r>
            <a:endParaRPr lang="en" sz="1400" dirty="0">
              <a:solidFill>
                <a:schemeClr val="bg2"/>
              </a:solidFill>
              <a:latin typeface="Arial"/>
              <a:cs typeface="Arial"/>
            </a:endParaRPr>
          </a:p>
        </p:txBody>
      </p:sp>
      <p:cxnSp>
        <p:nvCxnSpPr>
          <p:cNvPr id="12" name="Straight Arrow Connector 11"/>
          <p:cNvCxnSpPr>
            <a:endCxn id="5" idx="0"/>
          </p:cNvCxnSpPr>
          <p:nvPr/>
        </p:nvCxnSpPr>
        <p:spPr>
          <a:xfrm flipH="1">
            <a:off x="2813554" y="2451099"/>
            <a:ext cx="2850646" cy="752722"/>
          </a:xfrm>
          <a:prstGeom prst="straightConnector1">
            <a:avLst/>
          </a:prstGeom>
          <a:ln w="38100" cmpd="sng">
            <a:solidFill>
              <a:schemeClr val="accent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7" idx="0"/>
          </p:cNvCxnSpPr>
          <p:nvPr/>
        </p:nvCxnSpPr>
        <p:spPr>
          <a:xfrm>
            <a:off x="5664200" y="2451099"/>
            <a:ext cx="0" cy="752722"/>
          </a:xfrm>
          <a:prstGeom prst="straightConnector1">
            <a:avLst/>
          </a:prstGeom>
          <a:ln w="38100" cmpd="sng">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6" idx="0"/>
          </p:cNvCxnSpPr>
          <p:nvPr/>
        </p:nvCxnSpPr>
        <p:spPr>
          <a:xfrm>
            <a:off x="5664200" y="2451099"/>
            <a:ext cx="2855837" cy="749301"/>
          </a:xfrm>
          <a:prstGeom prst="straightConnector1">
            <a:avLst/>
          </a:prstGeom>
          <a:ln w="38100" cmpd="sng">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 idx="2"/>
            <a:endCxn id="8" idx="0"/>
          </p:cNvCxnSpPr>
          <p:nvPr/>
        </p:nvCxnSpPr>
        <p:spPr>
          <a:xfrm>
            <a:off x="2813554" y="3886200"/>
            <a:ext cx="0" cy="765421"/>
          </a:xfrm>
          <a:prstGeom prst="straightConnector1">
            <a:avLst/>
          </a:prstGeom>
          <a:ln w="38100" cmpd="sng">
            <a:solidFill>
              <a:schemeClr val="accent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7" idx="2"/>
            <a:endCxn id="10" idx="0"/>
          </p:cNvCxnSpPr>
          <p:nvPr/>
        </p:nvCxnSpPr>
        <p:spPr>
          <a:xfrm>
            <a:off x="5664200" y="3886200"/>
            <a:ext cx="0" cy="762000"/>
          </a:xfrm>
          <a:prstGeom prst="straightConnector1">
            <a:avLst/>
          </a:prstGeom>
          <a:ln w="38100" cmpd="sng">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2"/>
            <a:endCxn id="9" idx="0"/>
          </p:cNvCxnSpPr>
          <p:nvPr/>
        </p:nvCxnSpPr>
        <p:spPr>
          <a:xfrm>
            <a:off x="8520037" y="3882779"/>
            <a:ext cx="0" cy="765421"/>
          </a:xfrm>
          <a:prstGeom prst="straightConnector1">
            <a:avLst/>
          </a:prstGeom>
          <a:ln w="38100" cmpd="sng">
            <a:solidFill>
              <a:schemeClr val="bg2"/>
            </a:solidFill>
            <a:tailEnd type="triangle" w="lg" len="med"/>
          </a:ln>
          <a:effectLst/>
        </p:spPr>
        <p:style>
          <a:lnRef idx="2">
            <a:schemeClr val="accent1"/>
          </a:lnRef>
          <a:fillRef idx="0">
            <a:schemeClr val="accent1"/>
          </a:fillRef>
          <a:effectRef idx="1">
            <a:schemeClr val="accent1"/>
          </a:effectRef>
          <a:fontRef idx="minor">
            <a:schemeClr val="tx1"/>
          </a:fontRef>
        </p:style>
      </p:cxnSp>
      <p:pic>
        <p:nvPicPr>
          <p:cNvPr id="25" name="Picture 24" descr="us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235" y="1676400"/>
            <a:ext cx="1315929" cy="774700"/>
          </a:xfrm>
          <a:prstGeom prst="rect">
            <a:avLst/>
          </a:prstGeom>
        </p:spPr>
      </p:pic>
    </p:spTree>
    <p:extLst>
      <p:ext uri="{BB962C8B-B14F-4D97-AF65-F5344CB8AC3E}">
        <p14:creationId xmlns:p14="http://schemas.microsoft.com/office/powerpoint/2010/main" val="34732010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Data Governance</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3947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Data Governance: Document Validation</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112972" y="2133601"/>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a:solidFill>
                  <a:srgbClr val="494747"/>
                </a:solidFill>
              </a:rPr>
              <a:t>Implement data governance without sacrificing </a:t>
            </a:r>
            <a:r>
              <a:rPr lang="en-US" sz="1600" dirty="0" smtClean="0">
                <a:solidFill>
                  <a:srgbClr val="494747"/>
                </a:solidFill>
              </a:rPr>
              <a:t>the agility </a:t>
            </a:r>
            <a:r>
              <a:rPr lang="en-US" sz="1600" dirty="0">
                <a:solidFill>
                  <a:srgbClr val="494747"/>
                </a:solidFill>
              </a:rPr>
              <a:t>that comes from </a:t>
            </a:r>
            <a:r>
              <a:rPr lang="en-US" sz="1600" dirty="0" smtClean="0">
                <a:solidFill>
                  <a:srgbClr val="494747"/>
                </a:solidFill>
              </a:rPr>
              <a:t>a dynamic </a:t>
            </a:r>
            <a:r>
              <a:rPr lang="en-US" sz="1600" dirty="0">
                <a:solidFill>
                  <a:srgbClr val="494747"/>
                </a:solidFill>
              </a:rPr>
              <a:t>schema </a:t>
            </a:r>
          </a:p>
          <a:p>
            <a:pPr marL="285750" indent="-285750">
              <a:buClr>
                <a:schemeClr val="accent1"/>
              </a:buClr>
              <a:buFont typeface="Arial" charset="0"/>
              <a:buChar char="•"/>
            </a:pPr>
            <a:endParaRPr lang="en-US" sz="1600" dirty="0">
              <a:solidFill>
                <a:schemeClr val="tx2"/>
              </a:solidFill>
            </a:endParaRPr>
          </a:p>
          <a:p>
            <a:pPr>
              <a:lnSpc>
                <a:spcPct val="150000"/>
              </a:lnSpc>
            </a:pPr>
            <a:endParaRPr lang="en-US" sz="1600" dirty="0">
              <a:solidFill>
                <a:schemeClr val="tx2"/>
              </a:solidFill>
            </a:endParaRPr>
          </a:p>
        </p:txBody>
      </p: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document-validation-400c86f6245df621ac307e74ca6e6c03b13a0f62b8b9068142cb99d7c546e9f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514600"/>
            <a:ext cx="3066507" cy="3352799"/>
          </a:xfrm>
          <a:prstGeom prst="rect">
            <a:avLst/>
          </a:prstGeom>
        </p:spPr>
      </p:pic>
    </p:spTree>
    <p:extLst>
      <p:ext uri="{BB962C8B-B14F-4D97-AF65-F5344CB8AC3E}">
        <p14:creationId xmlns:p14="http://schemas.microsoft.com/office/powerpoint/2010/main" val="17897188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Document Validation Example</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 name="Picture 9" descr="Screen Shot 2015-11-02 at 4.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981199"/>
            <a:ext cx="7945362" cy="3706521"/>
          </a:xfrm>
          <a:prstGeom prst="rect">
            <a:avLst/>
          </a:prstGeom>
        </p:spPr>
      </p:pic>
    </p:spTree>
    <p:extLst>
      <p:ext uri="{BB962C8B-B14F-4D97-AF65-F5344CB8AC3E}">
        <p14:creationId xmlns:p14="http://schemas.microsoft.com/office/powerpoint/2010/main" val="380246276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Expressive Query Language &amp; Secondary Indexes </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2728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MongoDB is Full-Featured</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2689282604"/>
              </p:ext>
            </p:extLst>
          </p:nvPr>
        </p:nvGraphicFramePr>
        <p:xfrm>
          <a:off x="5105400" y="2386920"/>
          <a:ext cx="6096000" cy="3644029"/>
        </p:xfrm>
        <a:graphic>
          <a:graphicData uri="http://schemas.openxmlformats.org/drawingml/2006/table">
            <a:tbl>
              <a:tblPr firstCol="1" lastCol="1" bandCol="1">
                <a:tableStyleId>{5940675A-B579-460E-94D1-54222C63F5DA}</a:tableStyleId>
              </a:tblPr>
              <a:tblGrid>
                <a:gridCol w="1467555"/>
                <a:gridCol w="4628445"/>
              </a:tblGrid>
              <a:tr h="7662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Rich Queries </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solidFill>
                          <a:srgbClr val="494747"/>
                        </a:solidFill>
                        <a:latin typeface="Arial"/>
                        <a:cs typeface="Arial"/>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Find Paul’s cars</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Find</a:t>
                      </a:r>
                      <a:r>
                        <a:rPr lang="en-US" sz="1200" baseline="0" dirty="0" smtClean="0">
                          <a:solidFill>
                            <a:srgbClr val="494747"/>
                          </a:solidFill>
                          <a:latin typeface="Arial"/>
                          <a:cs typeface="Arial"/>
                        </a:rPr>
                        <a:t> everybody in London with a car between 1970 and 1980</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aseline="0" dirty="0" smtClean="0">
                        <a:solidFill>
                          <a:srgbClr val="494747"/>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7609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Geospatial</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Find all of the car owners within 5km</a:t>
                      </a:r>
                      <a:r>
                        <a:rPr lang="en-US" sz="1200" baseline="0" dirty="0" smtClean="0">
                          <a:solidFill>
                            <a:srgbClr val="494747"/>
                          </a:solidFill>
                          <a:latin typeface="Arial"/>
                          <a:cs typeface="Arial"/>
                        </a:rPr>
                        <a:t> of Trafalgar Sq. </a:t>
                      </a:r>
                      <a:endParaRPr lang="en-US" sz="1200" dirty="0" smtClean="0">
                        <a:solidFill>
                          <a:srgbClr val="494747"/>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53918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Text Search</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Find all the</a:t>
                      </a:r>
                      <a:r>
                        <a:rPr lang="en-US" sz="1200" baseline="0" dirty="0" smtClean="0">
                          <a:solidFill>
                            <a:srgbClr val="494747"/>
                          </a:solidFill>
                          <a:latin typeface="Arial"/>
                          <a:cs typeface="Arial"/>
                        </a:rPr>
                        <a:t> cars described as having leather seats</a:t>
                      </a:r>
                      <a:endParaRPr lang="en-US" sz="1200" dirty="0" smtClean="0">
                        <a:solidFill>
                          <a:srgbClr val="494747"/>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7609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Aggregation</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Calculate</a:t>
                      </a:r>
                      <a:r>
                        <a:rPr lang="en-US" sz="1200" baseline="0" dirty="0" smtClean="0">
                          <a:solidFill>
                            <a:srgbClr val="494747"/>
                          </a:solidFill>
                          <a:latin typeface="Arial"/>
                          <a:cs typeface="Arial"/>
                        </a:rPr>
                        <a:t> the average value of Paul’s car collection</a:t>
                      </a:r>
                      <a:endParaRPr lang="en-US" sz="1200" dirty="0" smtClean="0">
                        <a:solidFill>
                          <a:srgbClr val="494747"/>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7662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Map Reduce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rgbClr val="494747"/>
                          </a:solidFill>
                          <a:latin typeface="Arial"/>
                          <a:cs typeface="Arial"/>
                        </a:rPr>
                        <a:t>What is the</a:t>
                      </a:r>
                      <a:r>
                        <a:rPr lang="en-US" sz="1200" baseline="0" dirty="0" smtClean="0">
                          <a:solidFill>
                            <a:srgbClr val="494747"/>
                          </a:solidFill>
                          <a:latin typeface="Arial"/>
                          <a:cs typeface="Arial"/>
                        </a:rPr>
                        <a:t> ownership pattern of colors by geography over time (is purple trending in China?) </a:t>
                      </a:r>
                      <a:endParaRPr lang="en-US" sz="1200" dirty="0" smtClean="0">
                        <a:solidFill>
                          <a:srgbClr val="494747"/>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0" name="Picture 9" descr="fully-featu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54" y="2286000"/>
            <a:ext cx="3999734" cy="3999734"/>
          </a:xfrm>
          <a:prstGeom prst="rect">
            <a:avLst/>
          </a:prstGeom>
        </p:spPr>
      </p:pic>
    </p:spTree>
    <p:extLst>
      <p:ext uri="{BB962C8B-B14F-4D97-AF65-F5344CB8AC3E}">
        <p14:creationId xmlns:p14="http://schemas.microsoft.com/office/powerpoint/2010/main" val="20170739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Dynamic Lookup</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left_outer_jo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399534"/>
            <a:ext cx="3433653" cy="3433653"/>
          </a:xfrm>
          <a:prstGeom prst="rect">
            <a:avLst/>
          </a:prstGeom>
        </p:spPr>
      </p:pic>
      <p:sp>
        <p:nvSpPr>
          <p:cNvPr id="9" name="TextBox 8"/>
          <p:cNvSpPr txBox="1"/>
          <p:nvPr/>
        </p:nvSpPr>
        <p:spPr>
          <a:xfrm>
            <a:off x="5112972" y="1325563"/>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smtClean="0">
                <a:solidFill>
                  <a:srgbClr val="494747"/>
                </a:solidFill>
              </a:rPr>
              <a:t>Combine </a:t>
            </a:r>
            <a:r>
              <a:rPr lang="en-US" sz="1600" dirty="0">
                <a:solidFill>
                  <a:srgbClr val="494747"/>
                </a:solidFill>
              </a:rPr>
              <a:t>data from multiple collections with left outer joins for richer analytics &amp; more flexibility in data modeling</a:t>
            </a:r>
          </a:p>
          <a:p>
            <a:pPr>
              <a:buClr>
                <a:schemeClr val="accent1"/>
              </a:buClr>
            </a:pPr>
            <a:endParaRPr lang="en-US" sz="1600" dirty="0">
              <a:solidFill>
                <a:schemeClr val="tx2"/>
              </a:solidFill>
            </a:endParaRPr>
          </a:p>
          <a:p>
            <a:pPr>
              <a:lnSpc>
                <a:spcPct val="150000"/>
              </a:lnSpc>
            </a:pPr>
            <a:endParaRPr lang="en-US" sz="1600" dirty="0">
              <a:solidFill>
                <a:schemeClr val="tx2"/>
              </a:solidFill>
            </a:endParaRPr>
          </a:p>
        </p:txBody>
      </p:sp>
    </p:spTree>
    <p:extLst>
      <p:ext uri="{BB962C8B-B14F-4D97-AF65-F5344CB8AC3E}">
        <p14:creationId xmlns:p14="http://schemas.microsoft.com/office/powerpoint/2010/main" val="22736362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Model of the Aggregation Framework</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1676400" y="1524000"/>
            <a:ext cx="8305800" cy="5010904"/>
          </a:xfrm>
          <a:prstGeom prst="rect">
            <a:avLst/>
          </a:prstGeom>
        </p:spPr>
      </p:pic>
    </p:spTree>
    <p:extLst>
      <p:ext uri="{BB962C8B-B14F-4D97-AF65-F5344CB8AC3E}">
        <p14:creationId xmlns:p14="http://schemas.microsoft.com/office/powerpoint/2010/main" val="275841397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Richer In-Database Analytics &amp; Search</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09658" y="1497576"/>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a:solidFill>
                  <a:srgbClr val="494747"/>
                </a:solidFill>
                <a:cs typeface="Arial"/>
              </a:rPr>
              <a:t>New Aggregation operators extend options for performing analytics with lower developer complexity </a:t>
            </a:r>
          </a:p>
        </p:txBody>
      </p:sp>
      <p:graphicFrame>
        <p:nvGraphicFramePr>
          <p:cNvPr id="7" name="Table 6"/>
          <p:cNvGraphicFramePr>
            <a:graphicFrameLocks noGrp="1"/>
          </p:cNvGraphicFramePr>
          <p:nvPr>
            <p:extLst>
              <p:ext uri="{D42A27DB-BD31-4B8C-83A1-F6EECF244321}">
                <p14:modId xmlns:p14="http://schemas.microsoft.com/office/powerpoint/2010/main" val="3552046306"/>
              </p:ext>
            </p:extLst>
          </p:nvPr>
        </p:nvGraphicFramePr>
        <p:xfrm>
          <a:off x="486968" y="2743200"/>
          <a:ext cx="3413745" cy="3048000"/>
        </p:xfrm>
        <a:graphic>
          <a:graphicData uri="http://schemas.openxmlformats.org/drawingml/2006/table">
            <a:tbl>
              <a:tblPr>
                <a:tableStyleId>{5C22544A-7EE6-4342-B048-85BDC9FD1C3A}</a:tableStyleId>
              </a:tblPr>
              <a:tblGrid>
                <a:gridCol w="1137915"/>
                <a:gridCol w="1137915"/>
                <a:gridCol w="1137915"/>
              </a:tblGrid>
              <a:tr h="618393">
                <a:tc>
                  <a:txBody>
                    <a:bodyPr/>
                    <a:lstStyle/>
                    <a:p>
                      <a:pPr algn="ctr"/>
                      <a:r>
                        <a:rPr lang="en-US" sz="1200" b="1" dirty="0" smtClean="0">
                          <a:solidFill>
                            <a:schemeClr val="bg1"/>
                          </a:solidFill>
                          <a:latin typeface="Arial"/>
                          <a:cs typeface="Arial"/>
                        </a:rPr>
                        <a:t>Array</a:t>
                      </a:r>
                      <a:r>
                        <a:rPr lang="en-US" sz="1200" b="1" baseline="0" dirty="0" smtClean="0">
                          <a:solidFill>
                            <a:schemeClr val="bg1"/>
                          </a:solidFill>
                          <a:latin typeface="Arial"/>
                          <a:cs typeface="Arial"/>
                        </a:rPr>
                        <a:t> Operators</a:t>
                      </a:r>
                      <a:endParaRPr lang="en-US" sz="1200" b="1" dirty="0">
                        <a:solidFill>
                          <a:schemeClr val="bg1"/>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solidFill>
                      <a:schemeClr val="tx2"/>
                    </a:solidFill>
                  </a:tcPr>
                </a:tc>
                <a:tc>
                  <a:txBody>
                    <a:bodyPr/>
                    <a:lstStyle/>
                    <a:p>
                      <a:pPr algn="ctr"/>
                      <a:r>
                        <a:rPr lang="en-US" sz="1200" b="1" dirty="0" smtClean="0">
                          <a:solidFill>
                            <a:schemeClr val="bg1"/>
                          </a:solidFill>
                          <a:latin typeface="Arial"/>
                          <a:cs typeface="Arial"/>
                        </a:rPr>
                        <a:t>Math Operators</a:t>
                      </a:r>
                      <a:endParaRPr lang="en-US" sz="1200" b="1" dirty="0">
                        <a:solidFill>
                          <a:schemeClr val="bg1"/>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solidFill>
                      <a:schemeClr val="tx2"/>
                    </a:solidFill>
                  </a:tcPr>
                </a:tc>
                <a:tc>
                  <a:txBody>
                    <a:bodyPr/>
                    <a:lstStyle/>
                    <a:p>
                      <a:pPr algn="ctr"/>
                      <a:r>
                        <a:rPr lang="en-US" sz="1200" b="1" dirty="0" smtClean="0">
                          <a:solidFill>
                            <a:schemeClr val="bg1"/>
                          </a:solidFill>
                          <a:latin typeface="Arial"/>
                          <a:cs typeface="Arial"/>
                        </a:rPr>
                        <a:t>Text</a:t>
                      </a:r>
                      <a:endParaRPr lang="en-US" sz="1200" b="1" dirty="0">
                        <a:solidFill>
                          <a:schemeClr val="bg1"/>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solidFill>
                      <a:schemeClr val="tx2"/>
                    </a:solidFill>
                  </a:tcPr>
                </a:tc>
              </a:tr>
              <a:tr h="2429607">
                <a:tc>
                  <a:txBody>
                    <a:bodyPr/>
                    <a:lstStyle/>
                    <a:p>
                      <a:pPr marL="0" indent="0">
                        <a:lnSpc>
                          <a:spcPct val="150000"/>
                        </a:lnSpc>
                        <a:buFont typeface="Arial"/>
                        <a:buNone/>
                      </a:pPr>
                      <a:r>
                        <a:rPr lang="en-US" sz="1000" dirty="0" smtClean="0">
                          <a:solidFill>
                            <a:srgbClr val="494747"/>
                          </a:solidFill>
                          <a:latin typeface="Arial"/>
                          <a:cs typeface="Arial"/>
                        </a:rPr>
                        <a:t>$slice,</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arrayElemAt</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concatArrays</a:t>
                      </a:r>
                      <a:r>
                        <a:rPr lang="en-US" sz="1000" dirty="0" smtClean="0">
                          <a:solidFill>
                            <a:srgbClr val="494747"/>
                          </a:solidFill>
                          <a:latin typeface="Arial"/>
                          <a:cs typeface="Arial"/>
                        </a:rPr>
                        <a:t>,$filter,</a:t>
                      </a:r>
                      <a:r>
                        <a:rPr lang="en-US" sz="1000" baseline="0" dirty="0" smtClean="0">
                          <a:solidFill>
                            <a:srgbClr val="494747"/>
                          </a:solidFill>
                          <a:latin typeface="Arial"/>
                          <a:cs typeface="Arial"/>
                        </a:rPr>
                        <a:t> </a:t>
                      </a:r>
                      <a:r>
                        <a:rPr lang="en-US" sz="1000" dirty="0" smtClean="0">
                          <a:solidFill>
                            <a:srgbClr val="494747"/>
                          </a:solidFill>
                          <a:latin typeface="Arial"/>
                          <a:cs typeface="Arial"/>
                        </a:rPr>
                        <a:t>$min,</a:t>
                      </a:r>
                      <a:r>
                        <a:rPr lang="en-US" sz="1000" baseline="0" dirty="0" smtClean="0">
                          <a:solidFill>
                            <a:srgbClr val="494747"/>
                          </a:solidFill>
                          <a:latin typeface="Arial"/>
                          <a:cs typeface="Arial"/>
                        </a:rPr>
                        <a:t> </a:t>
                      </a:r>
                      <a:r>
                        <a:rPr lang="en-US" sz="1000" dirty="0" smtClean="0">
                          <a:solidFill>
                            <a:srgbClr val="494747"/>
                          </a:solidFill>
                          <a:latin typeface="Arial"/>
                          <a:cs typeface="Arial"/>
                        </a:rPr>
                        <a:t>$max,</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avg</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$sum,</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and more.</a:t>
                      </a:r>
                      <a:endParaRPr lang="en-US" sz="1000" dirty="0">
                        <a:solidFill>
                          <a:srgbClr val="494747"/>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noFill/>
                  </a:tcPr>
                </a:tc>
                <a:tc>
                  <a:txBody>
                    <a:bodyPr/>
                    <a:lstStyle/>
                    <a:p>
                      <a:pPr marL="0" indent="0" algn="l">
                        <a:lnSpc>
                          <a:spcPct val="150000"/>
                        </a:lnSpc>
                        <a:buFont typeface="Arial"/>
                        <a:buNone/>
                      </a:pPr>
                      <a:r>
                        <a:rPr lang="en-US" sz="1000" dirty="0" smtClean="0">
                          <a:solidFill>
                            <a:srgbClr val="494747"/>
                          </a:solidFill>
                          <a:latin typeface="Arial"/>
                          <a:cs typeface="Arial"/>
                        </a:rPr>
                        <a:t>$</a:t>
                      </a:r>
                      <a:r>
                        <a:rPr lang="en-US" sz="1000" dirty="0" err="1" smtClean="0">
                          <a:solidFill>
                            <a:srgbClr val="494747"/>
                          </a:solidFill>
                          <a:latin typeface="Arial"/>
                          <a:cs typeface="Arial"/>
                        </a:rPr>
                        <a:t>stdDevSamp</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stdDevPop</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sqrt</a:t>
                      </a:r>
                      <a:r>
                        <a:rPr lang="en-US" sz="1000" dirty="0" smtClean="0">
                          <a:solidFill>
                            <a:srgbClr val="494747"/>
                          </a:solidFill>
                          <a:latin typeface="Arial"/>
                          <a:cs typeface="Arial"/>
                        </a:rPr>
                        <a:t>,$abs,</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trunc</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ceil,$floor</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$log,</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t>
                      </a:r>
                      <a:r>
                        <a:rPr lang="en-US" sz="1000" dirty="0" err="1" smtClean="0">
                          <a:solidFill>
                            <a:srgbClr val="494747"/>
                          </a:solidFill>
                          <a:latin typeface="Arial"/>
                          <a:cs typeface="Arial"/>
                        </a:rPr>
                        <a:t>pow</a:t>
                      </a:r>
                      <a:endParaRPr lang="en-US" sz="1000" dirty="0" smtClean="0">
                        <a:solidFill>
                          <a:srgbClr val="494747"/>
                        </a:solidFill>
                        <a:latin typeface="Arial"/>
                        <a:cs typeface="Arial"/>
                      </a:endParaRPr>
                    </a:p>
                    <a:p>
                      <a:pPr marL="0" indent="0" algn="l">
                        <a:lnSpc>
                          <a:spcPct val="150000"/>
                        </a:lnSpc>
                        <a:buFont typeface="Arial"/>
                        <a:buNone/>
                      </a:pPr>
                      <a:r>
                        <a:rPr lang="en-US" sz="1000" dirty="0" smtClean="0">
                          <a:solidFill>
                            <a:srgbClr val="494747"/>
                          </a:solidFill>
                          <a:latin typeface="Arial"/>
                          <a:cs typeface="Arial"/>
                        </a:rPr>
                        <a:t>$</a:t>
                      </a:r>
                      <a:r>
                        <a:rPr lang="en-US" sz="1000" dirty="0" err="1" smtClean="0">
                          <a:solidFill>
                            <a:srgbClr val="494747"/>
                          </a:solidFill>
                          <a:latin typeface="Arial"/>
                          <a:cs typeface="Arial"/>
                        </a:rPr>
                        <a:t>exp</a:t>
                      </a:r>
                      <a:r>
                        <a:rPr lang="en-US" sz="1000" dirty="0" smtClean="0">
                          <a:solidFill>
                            <a:srgbClr val="494747"/>
                          </a:solidFill>
                          <a:latin typeface="Arial"/>
                          <a:cs typeface="Arial"/>
                        </a:rPr>
                        <a:t>,</a:t>
                      </a:r>
                      <a:r>
                        <a:rPr lang="en-US" sz="1000" baseline="0" dirty="0" smtClean="0">
                          <a:solidFill>
                            <a:srgbClr val="494747"/>
                          </a:solidFill>
                          <a:latin typeface="Arial"/>
                          <a:cs typeface="Arial"/>
                        </a:rPr>
                        <a:t> </a:t>
                      </a:r>
                      <a:r>
                        <a:rPr lang="en-US" sz="1000" dirty="0" smtClean="0">
                          <a:solidFill>
                            <a:srgbClr val="494747"/>
                          </a:solidFill>
                          <a:latin typeface="Arial"/>
                          <a:cs typeface="Arial"/>
                        </a:rPr>
                        <a:t>and more.</a:t>
                      </a:r>
                      <a:endParaRPr lang="en-US" sz="1000" dirty="0">
                        <a:solidFill>
                          <a:srgbClr val="4E4C4C"/>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noFill/>
                  </a:tcPr>
                </a:tc>
                <a:tc>
                  <a:txBody>
                    <a:bodyPr/>
                    <a:lstStyle/>
                    <a:p>
                      <a:pPr marL="0" indent="0" algn="l">
                        <a:buFont typeface="Arial"/>
                        <a:buNone/>
                      </a:pPr>
                      <a:r>
                        <a:rPr lang="en-US" sz="1000" dirty="0" smtClean="0">
                          <a:solidFill>
                            <a:srgbClr val="4E4C4C"/>
                          </a:solidFill>
                          <a:latin typeface="Arial"/>
                          <a:cs typeface="Arial"/>
                        </a:rPr>
                        <a:t>Case sensitive</a:t>
                      </a:r>
                      <a:r>
                        <a:rPr lang="en-US" sz="1000" baseline="0" dirty="0" smtClean="0">
                          <a:solidFill>
                            <a:srgbClr val="4E4C4C"/>
                          </a:solidFill>
                          <a:latin typeface="Arial"/>
                          <a:cs typeface="Arial"/>
                        </a:rPr>
                        <a:t> text search and support for languages such as Arabic, Farsi, Chinese, and more.</a:t>
                      </a:r>
                      <a:endParaRPr lang="en-US" sz="1000" dirty="0">
                        <a:solidFill>
                          <a:srgbClr val="4E4C4C"/>
                        </a:solidFill>
                        <a:latin typeface="Arial"/>
                        <a:cs typeface="Arial"/>
                      </a:endParaRPr>
                    </a:p>
                  </a:txBody>
                  <a:tcPr marL="68582" marR="68582" marT="34311" marB="34311"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668698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High Availability &amp; Uptime</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695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MongoDB Overview</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1618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77"/>
          <p:cNvSpPr/>
          <p:nvPr/>
        </p:nvSpPr>
        <p:spPr>
          <a:xfrm>
            <a:off x="685800" y="2001763"/>
            <a:ext cx="2133600" cy="1828800"/>
          </a:xfrm>
          <a:prstGeom prst="rect">
            <a:avLst/>
          </a:prstGeom>
          <a:solidFill>
            <a:srgbClr val="FFFFFF"/>
          </a:solidFill>
          <a:ln w="12700" cap="flat" cmpd="sng">
            <a:solidFill>
              <a:schemeClr val="tx2"/>
            </a:solidFill>
            <a:prstDash val="sysDash"/>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rgbClr val="42494F"/>
              </a:solidFill>
              <a:latin typeface="Arial"/>
              <a:cs typeface="Arial"/>
            </a:endParaRPr>
          </a:p>
          <a:p>
            <a:pPr lvl="0" algn="ctr" rtl="0">
              <a:spcBef>
                <a:spcPts val="0"/>
              </a:spcBef>
              <a:buNone/>
            </a:pPr>
            <a:endParaRPr lang="en" sz="1400" dirty="0">
              <a:solidFill>
                <a:srgbClr val="42494F"/>
              </a:solidFill>
              <a:latin typeface="Arial"/>
              <a:cs typeface="Arial"/>
            </a:endParaRPr>
          </a:p>
        </p:txBody>
      </p:sp>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Replica Sets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2001763"/>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smtClean="0">
                <a:solidFill>
                  <a:srgbClr val="494747"/>
                </a:solidFill>
              </a:rPr>
              <a:t>Replica </a:t>
            </a:r>
            <a:r>
              <a:rPr lang="en-US" sz="1600" dirty="0">
                <a:solidFill>
                  <a:srgbClr val="494747"/>
                </a:solidFill>
              </a:rPr>
              <a:t>set – 2 to 50 </a:t>
            </a:r>
            <a:r>
              <a:rPr lang="en-US" sz="1600" dirty="0" smtClean="0">
                <a:solidFill>
                  <a:srgbClr val="494747"/>
                </a:solidFill>
              </a:rPr>
              <a:t>copies</a:t>
            </a:r>
          </a:p>
          <a:p>
            <a:pPr marL="285750" indent="-285750">
              <a:lnSpc>
                <a:spcPct val="150000"/>
              </a:lnSpc>
              <a:buClr>
                <a:schemeClr val="accent1"/>
              </a:buClr>
              <a:buFont typeface="Arial"/>
              <a:buChar char="•"/>
            </a:pPr>
            <a:r>
              <a:rPr lang="en-US" sz="1600" dirty="0" smtClean="0">
                <a:solidFill>
                  <a:srgbClr val="494747"/>
                </a:solidFill>
              </a:rPr>
              <a:t>Replica sets make </a:t>
            </a:r>
            <a:r>
              <a:rPr lang="en-US" sz="1600" dirty="0">
                <a:solidFill>
                  <a:srgbClr val="494747"/>
                </a:solidFill>
              </a:rPr>
              <a:t>up a self-healing ‘</a:t>
            </a:r>
            <a:r>
              <a:rPr lang="en-US" sz="1600" dirty="0" smtClean="0">
                <a:solidFill>
                  <a:srgbClr val="494747"/>
                </a:solidFill>
              </a:rPr>
              <a:t>shard’</a:t>
            </a:r>
          </a:p>
          <a:p>
            <a:pPr marL="285750" indent="-285750">
              <a:lnSpc>
                <a:spcPct val="150000"/>
              </a:lnSpc>
              <a:buClr>
                <a:schemeClr val="accent1"/>
              </a:buClr>
              <a:buFont typeface="Arial"/>
              <a:buChar char="•"/>
            </a:pPr>
            <a:r>
              <a:rPr lang="en-US" sz="1600" dirty="0" smtClean="0">
                <a:solidFill>
                  <a:srgbClr val="494747"/>
                </a:solidFill>
              </a:rPr>
              <a:t>Data </a:t>
            </a:r>
            <a:r>
              <a:rPr lang="en-US" sz="1600" dirty="0">
                <a:solidFill>
                  <a:srgbClr val="494747"/>
                </a:solidFill>
              </a:rPr>
              <a:t>center </a:t>
            </a:r>
            <a:r>
              <a:rPr lang="en-US" sz="1600" dirty="0" smtClean="0">
                <a:solidFill>
                  <a:srgbClr val="494747"/>
                </a:solidFill>
              </a:rPr>
              <a:t>awareness</a:t>
            </a:r>
          </a:p>
          <a:p>
            <a:pPr marL="285750" indent="-285750">
              <a:lnSpc>
                <a:spcPct val="150000"/>
              </a:lnSpc>
              <a:buClr>
                <a:schemeClr val="accent1"/>
              </a:buClr>
              <a:buFont typeface="Arial"/>
              <a:buChar char="•"/>
            </a:pPr>
            <a:r>
              <a:rPr lang="en-US" sz="1600" dirty="0" smtClean="0">
                <a:solidFill>
                  <a:srgbClr val="494747"/>
                </a:solidFill>
              </a:rPr>
              <a:t>Replica sets address: </a:t>
            </a:r>
          </a:p>
          <a:p>
            <a:pPr marL="742950" lvl="1" indent="-285750">
              <a:lnSpc>
                <a:spcPct val="150000"/>
              </a:lnSpc>
              <a:buClr>
                <a:schemeClr val="accent1"/>
              </a:buClr>
              <a:buFont typeface="Arial"/>
              <a:buChar char="•"/>
            </a:pPr>
            <a:r>
              <a:rPr lang="en-US" sz="1600" dirty="0" smtClean="0">
                <a:solidFill>
                  <a:srgbClr val="494747"/>
                </a:solidFill>
              </a:rPr>
              <a:t>High availability</a:t>
            </a:r>
          </a:p>
          <a:p>
            <a:pPr marL="742950" lvl="1" indent="-285750">
              <a:lnSpc>
                <a:spcPct val="150000"/>
              </a:lnSpc>
              <a:buClr>
                <a:schemeClr val="accent1"/>
              </a:buClr>
              <a:buFont typeface="Arial"/>
              <a:buChar char="•"/>
            </a:pPr>
            <a:r>
              <a:rPr lang="en-US" sz="1600" dirty="0" smtClean="0">
                <a:solidFill>
                  <a:srgbClr val="494747"/>
                </a:solidFill>
              </a:rPr>
              <a:t>Data </a:t>
            </a:r>
            <a:r>
              <a:rPr lang="en-US" sz="1600" dirty="0">
                <a:solidFill>
                  <a:srgbClr val="494747"/>
                </a:solidFill>
              </a:rPr>
              <a:t>durability, </a:t>
            </a:r>
            <a:r>
              <a:rPr lang="en-US" sz="1600" dirty="0" smtClean="0">
                <a:solidFill>
                  <a:srgbClr val="494747"/>
                </a:solidFill>
              </a:rPr>
              <a:t>consistency</a:t>
            </a:r>
          </a:p>
          <a:p>
            <a:pPr marL="742950" lvl="1" indent="-285750">
              <a:lnSpc>
                <a:spcPct val="150000"/>
              </a:lnSpc>
              <a:buClr>
                <a:schemeClr val="accent1"/>
              </a:buClr>
              <a:buFont typeface="Arial"/>
              <a:buChar char="•"/>
            </a:pPr>
            <a:r>
              <a:rPr lang="en-US" sz="1600" dirty="0" smtClean="0">
                <a:solidFill>
                  <a:srgbClr val="494747"/>
                </a:solidFill>
              </a:rPr>
              <a:t>Maintenance </a:t>
            </a:r>
            <a:r>
              <a:rPr lang="en-US" sz="1600" dirty="0">
                <a:solidFill>
                  <a:srgbClr val="494747"/>
                </a:solidFill>
              </a:rPr>
              <a:t>(e.g., HW swaps</a:t>
            </a:r>
            <a:r>
              <a:rPr lang="en-US" sz="1600" dirty="0" smtClean="0">
                <a:solidFill>
                  <a:srgbClr val="494747"/>
                </a:solidFill>
              </a:rPr>
              <a:t>)</a:t>
            </a:r>
          </a:p>
          <a:p>
            <a:pPr marL="742950" lvl="1" indent="-285750">
              <a:lnSpc>
                <a:spcPct val="150000"/>
              </a:lnSpc>
              <a:buClr>
                <a:schemeClr val="accent1"/>
              </a:buClr>
              <a:buFont typeface="Arial"/>
              <a:buChar char="•"/>
            </a:pPr>
            <a:r>
              <a:rPr lang="en-US" sz="1600" dirty="0" smtClean="0">
                <a:solidFill>
                  <a:srgbClr val="494747"/>
                </a:solidFill>
              </a:rPr>
              <a:t>Disaster </a:t>
            </a:r>
            <a:r>
              <a:rPr lang="en-US" sz="1600" dirty="0">
                <a:solidFill>
                  <a:srgbClr val="494747"/>
                </a:solidFill>
              </a:rPr>
              <a:t>Recovery </a:t>
            </a:r>
          </a:p>
        </p:txBody>
      </p:sp>
      <p:sp>
        <p:nvSpPr>
          <p:cNvPr id="15" name="Shape 177"/>
          <p:cNvSpPr/>
          <p:nvPr/>
        </p:nvSpPr>
        <p:spPr>
          <a:xfrm>
            <a:off x="904724" y="2197544"/>
            <a:ext cx="1676400" cy="442686"/>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rgbClr val="42494F"/>
              </a:solidFill>
              <a:latin typeface="Arial"/>
              <a:cs typeface="Arial"/>
            </a:endParaRPr>
          </a:p>
          <a:p>
            <a:pPr lvl="0" algn="ctr" rtl="0">
              <a:spcBef>
                <a:spcPts val="0"/>
              </a:spcBef>
              <a:buNone/>
            </a:pPr>
            <a:r>
              <a:rPr lang="en-US" sz="1400" dirty="0" smtClean="0">
                <a:solidFill>
                  <a:srgbClr val="42494F"/>
                </a:solidFill>
                <a:latin typeface="Arial"/>
                <a:cs typeface="Arial"/>
              </a:rPr>
              <a:t>Application</a:t>
            </a:r>
            <a:endParaRPr lang="en-US" sz="800" dirty="0">
              <a:solidFill>
                <a:srgbClr val="42494F"/>
              </a:solidFill>
              <a:cs typeface="Arial"/>
            </a:endParaRPr>
          </a:p>
          <a:p>
            <a:pPr lvl="0" algn="ctr" rtl="0">
              <a:spcBef>
                <a:spcPts val="0"/>
              </a:spcBef>
              <a:buNone/>
            </a:pPr>
            <a:endParaRPr lang="en" sz="1400" dirty="0">
              <a:solidFill>
                <a:srgbClr val="42494F"/>
              </a:solidFill>
              <a:latin typeface="Arial"/>
              <a:cs typeface="Arial"/>
            </a:endParaRPr>
          </a:p>
        </p:txBody>
      </p:sp>
      <p:sp>
        <p:nvSpPr>
          <p:cNvPr id="16" name="Shape 177"/>
          <p:cNvSpPr/>
          <p:nvPr/>
        </p:nvSpPr>
        <p:spPr>
          <a:xfrm>
            <a:off x="913191" y="3150810"/>
            <a:ext cx="1676400" cy="442686"/>
          </a:xfrm>
          <a:prstGeom prst="rect">
            <a:avLst/>
          </a:prstGeom>
          <a:solidFill>
            <a:srgbClr val="FFFFFF"/>
          </a:solid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400" dirty="0" smtClean="0">
                <a:solidFill>
                  <a:schemeClr val="accent1"/>
                </a:solidFill>
                <a:latin typeface="Arial"/>
                <a:cs typeface="Arial"/>
              </a:rPr>
              <a:t>Driver</a:t>
            </a:r>
            <a:endParaRPr lang="en-US" sz="8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17" name="Shape 177"/>
          <p:cNvSpPr/>
          <p:nvPr/>
        </p:nvSpPr>
        <p:spPr>
          <a:xfrm>
            <a:off x="904724" y="4362753"/>
            <a:ext cx="1676400" cy="442686"/>
          </a:xfrm>
          <a:prstGeom prst="rect">
            <a:avLst/>
          </a:prstGeom>
          <a:solidFill>
            <a:srgbClr val="FFFFFF"/>
          </a:solid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400" dirty="0" smtClean="0">
                <a:solidFill>
                  <a:schemeClr val="accent1"/>
                </a:solidFill>
                <a:latin typeface="Arial"/>
                <a:cs typeface="Arial"/>
              </a:rPr>
              <a:t>Primary</a:t>
            </a:r>
            <a:endParaRPr lang="en-US" sz="8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19" name="Shape 177"/>
          <p:cNvSpPr/>
          <p:nvPr/>
        </p:nvSpPr>
        <p:spPr>
          <a:xfrm>
            <a:off x="913191" y="4972353"/>
            <a:ext cx="1676400" cy="442686"/>
          </a:xfrm>
          <a:prstGeom prst="rect">
            <a:avLst/>
          </a:prstGeom>
          <a:solidFill>
            <a:srgbClr val="FFFFFF"/>
          </a:solid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400" dirty="0" smtClean="0">
                <a:solidFill>
                  <a:schemeClr val="accent1"/>
                </a:solidFill>
                <a:latin typeface="Arial"/>
                <a:cs typeface="Arial"/>
              </a:rPr>
              <a:t>Secondary</a:t>
            </a:r>
            <a:endParaRPr lang="en-US" sz="8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20" name="Shape 177"/>
          <p:cNvSpPr/>
          <p:nvPr/>
        </p:nvSpPr>
        <p:spPr>
          <a:xfrm>
            <a:off x="913191" y="5615658"/>
            <a:ext cx="1676400" cy="442686"/>
          </a:xfrm>
          <a:prstGeom prst="rect">
            <a:avLst/>
          </a:prstGeom>
          <a:solidFill>
            <a:srgbClr val="FFFFFF"/>
          </a:solid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400" dirty="0" smtClean="0">
                <a:solidFill>
                  <a:schemeClr val="accent1"/>
                </a:solidFill>
                <a:latin typeface="Arial"/>
                <a:cs typeface="Arial"/>
              </a:rPr>
              <a:t>Secondary</a:t>
            </a:r>
            <a:endParaRPr lang="en-US" sz="8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cxnSp>
        <p:nvCxnSpPr>
          <p:cNvPr id="5" name="Straight Arrow Connector 4"/>
          <p:cNvCxnSpPr>
            <a:stCxn id="15" idx="2"/>
            <a:endCxn id="16" idx="0"/>
          </p:cNvCxnSpPr>
          <p:nvPr/>
        </p:nvCxnSpPr>
        <p:spPr>
          <a:xfrm>
            <a:off x="1742924" y="2640230"/>
            <a:ext cx="8467" cy="510580"/>
          </a:xfrm>
          <a:prstGeom prst="straightConnector1">
            <a:avLst/>
          </a:prstGeom>
          <a:ln w="28575"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7" idx="0"/>
            <a:endCxn id="21" idx="2"/>
          </p:cNvCxnSpPr>
          <p:nvPr/>
        </p:nvCxnSpPr>
        <p:spPr>
          <a:xfrm flipV="1">
            <a:off x="1742924" y="3830563"/>
            <a:ext cx="9676" cy="532190"/>
          </a:xfrm>
          <a:prstGeom prst="straightConnector1">
            <a:avLst/>
          </a:prstGeom>
          <a:ln w="28575"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17" idx="3"/>
            <a:endCxn id="19" idx="3"/>
          </p:cNvCxnSpPr>
          <p:nvPr/>
        </p:nvCxnSpPr>
        <p:spPr>
          <a:xfrm>
            <a:off x="2581124" y="4584096"/>
            <a:ext cx="8467" cy="609600"/>
          </a:xfrm>
          <a:prstGeom prst="bentConnector3">
            <a:avLst>
              <a:gd name="adj1" fmla="val 837111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7" name="Elbow Connector 26"/>
          <p:cNvCxnSpPr>
            <a:stCxn id="17" idx="3"/>
            <a:endCxn id="20" idx="3"/>
          </p:cNvCxnSpPr>
          <p:nvPr/>
        </p:nvCxnSpPr>
        <p:spPr>
          <a:xfrm>
            <a:off x="2581124" y="4584096"/>
            <a:ext cx="8467" cy="1252905"/>
          </a:xfrm>
          <a:prstGeom prst="bentConnector3">
            <a:avLst>
              <a:gd name="adj1" fmla="val 8371100"/>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5400000">
            <a:off x="3078368" y="5055197"/>
            <a:ext cx="945992" cy="276999"/>
          </a:xfrm>
          <a:prstGeom prst="rect">
            <a:avLst/>
          </a:prstGeom>
          <a:noFill/>
        </p:spPr>
        <p:txBody>
          <a:bodyPr wrap="none" rtlCol="0">
            <a:spAutoFit/>
          </a:bodyPr>
          <a:lstStyle/>
          <a:p>
            <a:r>
              <a:rPr lang="en-US" sz="1200" dirty="0" smtClean="0">
                <a:solidFill>
                  <a:schemeClr val="tx2"/>
                </a:solidFill>
              </a:rPr>
              <a:t>Replication</a:t>
            </a:r>
            <a:endParaRPr lang="en-US" sz="1200" dirty="0">
              <a:solidFill>
                <a:schemeClr val="tx2"/>
              </a:solidFill>
            </a:endParaRPr>
          </a:p>
        </p:txBody>
      </p:sp>
    </p:spTree>
    <p:extLst>
      <p:ext uri="{BB962C8B-B14F-4D97-AF65-F5344CB8AC3E}">
        <p14:creationId xmlns:p14="http://schemas.microsoft.com/office/powerpoint/2010/main" val="4350554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177"/>
          <p:cNvSpPr/>
          <p:nvPr/>
        </p:nvSpPr>
        <p:spPr>
          <a:xfrm>
            <a:off x="527353" y="4720700"/>
            <a:ext cx="2133600" cy="1236392"/>
          </a:xfrm>
          <a:prstGeom prst="rect">
            <a:avLst/>
          </a:prstGeom>
          <a:solidFill>
            <a:srgbClr val="FFFFFF"/>
          </a:solidFill>
          <a:ln w="12700" cap="flat" cmpd="sng">
            <a:solidFill>
              <a:schemeClr val="tx2">
                <a:lumMod val="20000"/>
                <a:lumOff val="80000"/>
              </a:schemeClr>
            </a:solidFill>
            <a:prstDash val="sysDash"/>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rgbClr val="42494F"/>
              </a:solidFill>
              <a:latin typeface="Arial"/>
              <a:cs typeface="Arial"/>
            </a:endParaRPr>
          </a:p>
          <a:p>
            <a:pPr lvl="0" algn="ctr" rtl="0">
              <a:spcBef>
                <a:spcPts val="0"/>
              </a:spcBef>
              <a:buNone/>
            </a:pPr>
            <a:endParaRPr lang="en" sz="1400" dirty="0">
              <a:solidFill>
                <a:srgbClr val="42494F"/>
              </a:solidFill>
              <a:latin typeface="Arial"/>
              <a:cs typeface="Arial"/>
            </a:endParaRPr>
          </a:p>
        </p:txBody>
      </p:sp>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Replica Sets – Workload Isolation</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2001763"/>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smtClean="0">
                <a:solidFill>
                  <a:srgbClr val="494747"/>
                </a:solidFill>
              </a:rPr>
              <a:t>Replica </a:t>
            </a:r>
            <a:r>
              <a:rPr lang="en-US" sz="1600" dirty="0">
                <a:solidFill>
                  <a:srgbClr val="494747"/>
                </a:solidFill>
              </a:rPr>
              <a:t>sets enable workload isolation</a:t>
            </a:r>
          </a:p>
          <a:p>
            <a:pPr marL="285750" indent="-285750">
              <a:lnSpc>
                <a:spcPct val="150000"/>
              </a:lnSpc>
              <a:buClr>
                <a:schemeClr val="accent1"/>
              </a:buClr>
              <a:buFont typeface="Arial"/>
              <a:buChar char="•"/>
            </a:pPr>
            <a:r>
              <a:rPr lang="en-US" sz="1600" dirty="0" smtClean="0">
                <a:solidFill>
                  <a:srgbClr val="494747"/>
                </a:solidFill>
              </a:rPr>
              <a:t>Example: </a:t>
            </a:r>
            <a:r>
              <a:rPr lang="en-US" sz="1600" dirty="0">
                <a:solidFill>
                  <a:srgbClr val="494747"/>
                </a:solidFill>
              </a:rPr>
              <a:t>Operational workloads on the primary node, analytical workloads on the secondary </a:t>
            </a:r>
            <a:r>
              <a:rPr lang="en-US" sz="1600" dirty="0" smtClean="0">
                <a:solidFill>
                  <a:srgbClr val="494747"/>
                </a:solidFill>
              </a:rPr>
              <a:t>nodes</a:t>
            </a:r>
            <a:endParaRPr lang="en-US" sz="1600" dirty="0">
              <a:solidFill>
                <a:srgbClr val="494747"/>
              </a:solidFill>
            </a:endParaRPr>
          </a:p>
        </p:txBody>
      </p:sp>
      <p:sp>
        <p:nvSpPr>
          <p:cNvPr id="15" name="Shape 177"/>
          <p:cNvSpPr/>
          <p:nvPr/>
        </p:nvSpPr>
        <p:spPr>
          <a:xfrm>
            <a:off x="598715" y="2197544"/>
            <a:ext cx="1990876" cy="442686"/>
          </a:xfrm>
          <a:prstGeom prst="rect">
            <a:avLst/>
          </a:prstGeom>
          <a:solidFill>
            <a:srgbClr val="FFFFFF"/>
          </a:solidFill>
          <a:ln w="1905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rgbClr val="42494F"/>
              </a:solidFill>
              <a:latin typeface="Arial"/>
              <a:cs typeface="Arial"/>
            </a:endParaRPr>
          </a:p>
          <a:p>
            <a:pPr lvl="0" algn="ctr" rtl="0">
              <a:spcBef>
                <a:spcPts val="0"/>
              </a:spcBef>
              <a:buNone/>
            </a:pPr>
            <a:r>
              <a:rPr lang="en-US" sz="1000" dirty="0" err="1" smtClean="0">
                <a:solidFill>
                  <a:srgbClr val="42494F"/>
                </a:solidFill>
                <a:latin typeface="Arial"/>
                <a:cs typeface="Arial"/>
              </a:rPr>
              <a:t>eCommerce</a:t>
            </a:r>
            <a:r>
              <a:rPr lang="en-US" sz="1000" dirty="0" smtClean="0">
                <a:solidFill>
                  <a:srgbClr val="42494F"/>
                </a:solidFill>
                <a:latin typeface="Arial"/>
                <a:cs typeface="Arial"/>
              </a:rPr>
              <a:t> Application</a:t>
            </a:r>
            <a:endParaRPr lang="en-US" sz="1000" dirty="0">
              <a:solidFill>
                <a:srgbClr val="42494F"/>
              </a:solidFill>
              <a:cs typeface="Arial"/>
            </a:endParaRPr>
          </a:p>
          <a:p>
            <a:pPr lvl="0" algn="ctr" rtl="0">
              <a:spcBef>
                <a:spcPts val="0"/>
              </a:spcBef>
              <a:buNone/>
            </a:pPr>
            <a:endParaRPr lang="en" sz="1400" dirty="0">
              <a:solidFill>
                <a:srgbClr val="42494F"/>
              </a:solidFill>
              <a:latin typeface="Arial"/>
              <a:cs typeface="Arial"/>
            </a:endParaRPr>
          </a:p>
        </p:txBody>
      </p:sp>
      <p:sp>
        <p:nvSpPr>
          <p:cNvPr id="17" name="Shape 177"/>
          <p:cNvSpPr/>
          <p:nvPr/>
        </p:nvSpPr>
        <p:spPr>
          <a:xfrm>
            <a:off x="598715" y="3609220"/>
            <a:ext cx="1990876"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MongoDB Primary</a:t>
            </a:r>
          </a:p>
          <a:p>
            <a:pPr lvl="0" algn="ctr" rtl="0">
              <a:spcBef>
                <a:spcPts val="0"/>
              </a:spcBef>
              <a:buNone/>
            </a:pPr>
            <a:r>
              <a:rPr lang="en-US" sz="1000" dirty="0" smtClean="0">
                <a:solidFill>
                  <a:schemeClr val="accent1"/>
                </a:solidFill>
                <a:latin typeface="Arial"/>
                <a:cs typeface="Arial"/>
              </a:rPr>
              <a:t>In-memory Storage Engine</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19" name="Shape 177"/>
          <p:cNvSpPr/>
          <p:nvPr/>
        </p:nvSpPr>
        <p:spPr>
          <a:xfrm>
            <a:off x="598715" y="4820066"/>
            <a:ext cx="1990876"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MongoDB Secondary</a:t>
            </a:r>
          </a:p>
          <a:p>
            <a:pPr lvl="0" algn="ctr" rtl="0">
              <a:spcBef>
                <a:spcPts val="0"/>
              </a:spcBef>
              <a:buNone/>
            </a:pPr>
            <a:r>
              <a:rPr lang="en-US" sz="1000" dirty="0" err="1" smtClean="0">
                <a:solidFill>
                  <a:schemeClr val="accent1"/>
                </a:solidFill>
                <a:latin typeface="Arial"/>
                <a:cs typeface="Arial"/>
              </a:rPr>
              <a:t>WiredTiger</a:t>
            </a:r>
            <a:r>
              <a:rPr lang="en-US" sz="1000" dirty="0" smtClean="0">
                <a:solidFill>
                  <a:schemeClr val="accent1"/>
                </a:solidFill>
                <a:latin typeface="Arial"/>
                <a:cs typeface="Arial"/>
              </a:rPr>
              <a:t> Storage Engine</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cxnSp>
        <p:nvCxnSpPr>
          <p:cNvPr id="5" name="Straight Arrow Connector 4"/>
          <p:cNvCxnSpPr>
            <a:stCxn id="15" idx="2"/>
            <a:endCxn id="17" idx="0"/>
          </p:cNvCxnSpPr>
          <p:nvPr/>
        </p:nvCxnSpPr>
        <p:spPr>
          <a:xfrm>
            <a:off x="1594153" y="2640230"/>
            <a:ext cx="0" cy="968990"/>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714961" y="2819400"/>
            <a:ext cx="1253856" cy="553998"/>
          </a:xfrm>
          <a:prstGeom prst="rect">
            <a:avLst/>
          </a:prstGeom>
          <a:noFill/>
        </p:spPr>
        <p:txBody>
          <a:bodyPr wrap="none" rtlCol="0">
            <a:spAutoFit/>
          </a:bodyPr>
          <a:lstStyle/>
          <a:p>
            <a:r>
              <a:rPr lang="en-US" sz="1000" b="1" dirty="0" smtClean="0">
                <a:solidFill>
                  <a:schemeClr val="tx2"/>
                </a:solidFill>
              </a:rPr>
              <a:t>User Data</a:t>
            </a:r>
          </a:p>
          <a:p>
            <a:r>
              <a:rPr lang="en-US" sz="1000" dirty="0" smtClean="0">
                <a:solidFill>
                  <a:schemeClr val="tx2"/>
                </a:solidFill>
              </a:rPr>
              <a:t>Sessions, Cart,</a:t>
            </a:r>
          </a:p>
          <a:p>
            <a:r>
              <a:rPr lang="en-US" sz="1000" dirty="0" smtClean="0">
                <a:solidFill>
                  <a:schemeClr val="tx2"/>
                </a:solidFill>
              </a:rPr>
              <a:t>Recommendations</a:t>
            </a:r>
            <a:endParaRPr lang="en-US" sz="1000" dirty="0">
              <a:solidFill>
                <a:schemeClr val="tx2"/>
              </a:solidFill>
            </a:endParaRPr>
          </a:p>
        </p:txBody>
      </p:sp>
      <p:sp>
        <p:nvSpPr>
          <p:cNvPr id="22" name="Shape 177"/>
          <p:cNvSpPr/>
          <p:nvPr/>
        </p:nvSpPr>
        <p:spPr>
          <a:xfrm>
            <a:off x="598715" y="5403056"/>
            <a:ext cx="1990876"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MongoDB Secondary</a:t>
            </a:r>
          </a:p>
          <a:p>
            <a:pPr lvl="0" algn="ctr" rtl="0">
              <a:spcBef>
                <a:spcPts val="0"/>
              </a:spcBef>
              <a:buNone/>
            </a:pPr>
            <a:r>
              <a:rPr lang="en-US" sz="1000" dirty="0" err="1" smtClean="0">
                <a:solidFill>
                  <a:schemeClr val="accent1"/>
                </a:solidFill>
                <a:latin typeface="Arial"/>
                <a:cs typeface="Arial"/>
              </a:rPr>
              <a:t>WiredTiger</a:t>
            </a:r>
            <a:r>
              <a:rPr lang="en-US" sz="1000" dirty="0" smtClean="0">
                <a:solidFill>
                  <a:schemeClr val="accent1"/>
                </a:solidFill>
                <a:latin typeface="Arial"/>
                <a:cs typeface="Arial"/>
              </a:rPr>
              <a:t> Storage Engine</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cxnSp>
        <p:nvCxnSpPr>
          <p:cNvPr id="26" name="Straight Arrow Connector 25"/>
          <p:cNvCxnSpPr>
            <a:stCxn id="17" idx="2"/>
          </p:cNvCxnSpPr>
          <p:nvPr/>
        </p:nvCxnSpPr>
        <p:spPr>
          <a:xfrm>
            <a:off x="1594153" y="4051906"/>
            <a:ext cx="0" cy="668794"/>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714961" y="4293036"/>
            <a:ext cx="813350" cy="415498"/>
          </a:xfrm>
          <a:prstGeom prst="rect">
            <a:avLst/>
          </a:prstGeom>
          <a:noFill/>
        </p:spPr>
        <p:txBody>
          <a:bodyPr wrap="none" rtlCol="0">
            <a:spAutoFit/>
          </a:bodyPr>
          <a:lstStyle/>
          <a:p>
            <a:r>
              <a:rPr lang="en-US" sz="1000" b="1" dirty="0" smtClean="0">
                <a:solidFill>
                  <a:schemeClr val="tx2"/>
                </a:solidFill>
              </a:rPr>
              <a:t>Persisted</a:t>
            </a:r>
          </a:p>
          <a:p>
            <a:r>
              <a:rPr lang="en-US" sz="1000" b="1" dirty="0" smtClean="0">
                <a:solidFill>
                  <a:schemeClr val="tx2"/>
                </a:solidFill>
              </a:rPr>
              <a:t>User Data</a:t>
            </a:r>
            <a:endParaRPr lang="en-US" sz="1000" dirty="0">
              <a:solidFill>
                <a:schemeClr val="tx2"/>
              </a:solidFill>
            </a:endParaRPr>
          </a:p>
        </p:txBody>
      </p:sp>
      <p:pic>
        <p:nvPicPr>
          <p:cNvPr id="29" name="Picture 28" descr="tablea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649" y="4987767"/>
            <a:ext cx="1135901" cy="702257"/>
          </a:xfrm>
          <a:prstGeom prst="rect">
            <a:avLst/>
          </a:prstGeom>
        </p:spPr>
      </p:pic>
      <p:cxnSp>
        <p:nvCxnSpPr>
          <p:cNvPr id="30" name="Straight Arrow Connector 29"/>
          <p:cNvCxnSpPr>
            <a:stCxn id="29" idx="1"/>
            <a:endCxn id="24" idx="3"/>
          </p:cNvCxnSpPr>
          <p:nvPr/>
        </p:nvCxnSpPr>
        <p:spPr>
          <a:xfrm flipH="1">
            <a:off x="2660953" y="5338896"/>
            <a:ext cx="428696" cy="0"/>
          </a:xfrm>
          <a:prstGeom prst="straightConnector1">
            <a:avLst/>
          </a:prstGeom>
          <a:ln w="19050"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5632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7"/>
          <p:cNvSpPr/>
          <p:nvPr/>
        </p:nvSpPr>
        <p:spPr>
          <a:xfrm>
            <a:off x="4876801" y="2006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1</a:t>
            </a:r>
            <a:endParaRPr lang="en" sz="1600" dirty="0">
              <a:solidFill>
                <a:schemeClr val="tx2"/>
              </a:solidFill>
              <a:latin typeface="Arial"/>
              <a:cs typeface="Arial"/>
            </a:endParaRPr>
          </a:p>
        </p:txBody>
      </p:sp>
      <p:sp>
        <p:nvSpPr>
          <p:cNvPr id="6" name="Shape 177"/>
          <p:cNvSpPr/>
          <p:nvPr/>
        </p:nvSpPr>
        <p:spPr>
          <a:xfrm>
            <a:off x="2516898"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2</a:t>
            </a:r>
            <a:endParaRPr lang="en" sz="1600" dirty="0">
              <a:solidFill>
                <a:schemeClr val="tx2"/>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endParaRPr lang="en" sz="1600" dirty="0">
              <a:solidFill>
                <a:schemeClr val="tx2"/>
              </a:solidFill>
              <a:latin typeface="Arial"/>
              <a:cs typeface="Arial"/>
            </a:endParaRPr>
          </a:p>
        </p:txBody>
      </p:sp>
      <p:sp>
        <p:nvSpPr>
          <p:cNvPr id="2" name="Title 1"/>
          <p:cNvSpPr>
            <a:spLocks noGrp="1"/>
          </p:cNvSpPr>
          <p:nvPr>
            <p:ph type="title"/>
          </p:nvPr>
        </p:nvSpPr>
        <p:spPr/>
        <p:txBody>
          <a:bodyPr/>
          <a:lstStyle/>
          <a:p>
            <a:r>
              <a:rPr lang="en-US" dirty="0" smtClean="0">
                <a:solidFill>
                  <a:schemeClr val="tx2"/>
                </a:solidFill>
              </a:rPr>
              <a:t>Replica Set Creation</a:t>
            </a:r>
            <a:endParaRPr lang="en-US" dirty="0">
              <a:solidFill>
                <a:schemeClr val="tx2"/>
              </a:solidFill>
            </a:endParaRPr>
          </a:p>
        </p:txBody>
      </p:sp>
    </p:spTree>
    <p:extLst>
      <p:ext uri="{BB962C8B-B14F-4D97-AF65-F5344CB8AC3E}">
        <p14:creationId xmlns:p14="http://schemas.microsoft.com/office/powerpoint/2010/main" val="7402007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7"/>
          <p:cNvSpPr/>
          <p:nvPr/>
        </p:nvSpPr>
        <p:spPr>
          <a:xfrm>
            <a:off x="4876801" y="2006600"/>
            <a:ext cx="2359903" cy="1016000"/>
          </a:xfrm>
          <a:prstGeom prst="rect">
            <a:avLst/>
          </a:prstGeom>
          <a:solidFill>
            <a:srgbClr val="6EA340"/>
          </a:solidFill>
          <a:ln w="19050" cap="flat">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bg1"/>
                </a:solidFill>
                <a:latin typeface="Arial"/>
                <a:cs typeface="Arial"/>
              </a:rPr>
              <a:t>Node 1</a:t>
            </a:r>
          </a:p>
          <a:p>
            <a:pPr algn="ctr"/>
            <a:r>
              <a:rPr lang="en-US" sz="1600" dirty="0">
                <a:solidFill>
                  <a:schemeClr val="bg1"/>
                </a:solidFill>
                <a:latin typeface="Arial"/>
                <a:cs typeface="Arial"/>
              </a:rPr>
              <a:t>(Primary)</a:t>
            </a:r>
            <a:endParaRPr lang="en" sz="1600" dirty="0">
              <a:solidFill>
                <a:schemeClr val="bg1"/>
              </a:solidFill>
              <a:latin typeface="Arial"/>
              <a:cs typeface="Arial"/>
            </a:endParaRPr>
          </a:p>
        </p:txBody>
      </p:sp>
      <p:sp>
        <p:nvSpPr>
          <p:cNvPr id="6" name="Shape 177"/>
          <p:cNvSpPr/>
          <p:nvPr/>
        </p:nvSpPr>
        <p:spPr>
          <a:xfrm>
            <a:off x="2516898"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2</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cxnSp>
        <p:nvCxnSpPr>
          <p:cNvPr id="13" name="Elbow Connector 12"/>
          <p:cNvCxnSpPr>
            <a:stCxn id="5" idx="1"/>
            <a:endCxn id="6" idx="0"/>
          </p:cNvCxnSpPr>
          <p:nvPr/>
        </p:nvCxnSpPr>
        <p:spPr>
          <a:xfrm rot="10800000" flipV="1">
            <a:off x="3696851" y="2514600"/>
            <a:ext cx="1179951" cy="1524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5" idx="3"/>
            <a:endCxn id="7" idx="0"/>
          </p:cNvCxnSpPr>
          <p:nvPr/>
        </p:nvCxnSpPr>
        <p:spPr>
          <a:xfrm>
            <a:off x="7236703" y="2514600"/>
            <a:ext cx="1179952" cy="1524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719165" y="3200401"/>
            <a:ext cx="1092139" cy="328295"/>
          </a:xfrm>
          <a:prstGeom prst="rect">
            <a:avLst/>
          </a:prstGeom>
          <a:noFill/>
          <a:ln>
            <a:noFill/>
          </a:ln>
        </p:spPr>
        <p:txBody>
          <a:bodyPr wrap="none" lIns="121917" tIns="60958" rIns="121917" bIns="60958" rtlCol="0">
            <a:spAutoFit/>
          </a:bodyPr>
          <a:lstStyle/>
          <a:p>
            <a:r>
              <a:rPr lang="en-US" sz="1300" dirty="0">
                <a:solidFill>
                  <a:schemeClr val="tx2"/>
                </a:solidFill>
                <a:latin typeface="Arial"/>
                <a:cs typeface="Arial"/>
              </a:rPr>
              <a:t>Replication</a:t>
            </a:r>
          </a:p>
        </p:txBody>
      </p:sp>
      <p:sp>
        <p:nvSpPr>
          <p:cNvPr id="17" name="TextBox 16"/>
          <p:cNvSpPr txBox="1"/>
          <p:nvPr/>
        </p:nvSpPr>
        <p:spPr>
          <a:xfrm>
            <a:off x="7324516" y="3200401"/>
            <a:ext cx="1092139" cy="328295"/>
          </a:xfrm>
          <a:prstGeom prst="rect">
            <a:avLst/>
          </a:prstGeom>
          <a:noFill/>
          <a:ln>
            <a:noFill/>
          </a:ln>
        </p:spPr>
        <p:txBody>
          <a:bodyPr wrap="none" lIns="121917" tIns="60958" rIns="121917" bIns="60958" rtlCol="0">
            <a:spAutoFit/>
          </a:bodyPr>
          <a:lstStyle/>
          <a:p>
            <a:r>
              <a:rPr lang="en-US" sz="1300" dirty="0">
                <a:solidFill>
                  <a:schemeClr val="tx2"/>
                </a:solidFill>
                <a:latin typeface="Arial"/>
                <a:cs typeface="Arial"/>
              </a:rPr>
              <a:t>Replication</a:t>
            </a:r>
          </a:p>
        </p:txBody>
      </p:sp>
      <p:cxnSp>
        <p:nvCxnSpPr>
          <p:cNvPr id="23" name="Straight Arrow Connector 22"/>
          <p:cNvCxnSpPr>
            <a:stCxn id="5" idx="2"/>
            <a:endCxn id="6" idx="3"/>
          </p:cNvCxnSpPr>
          <p:nvPr/>
        </p:nvCxnSpPr>
        <p:spPr>
          <a:xfrm flipH="1">
            <a:off x="4876800" y="3022600"/>
            <a:ext cx="1179952" cy="1524000"/>
          </a:xfrm>
          <a:prstGeom prst="straightConnector1">
            <a:avLst/>
          </a:prstGeom>
          <a:ln w="28575" cmpd="sng">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6" idx="3"/>
            <a:endCxn id="7" idx="1"/>
          </p:cNvCxnSpPr>
          <p:nvPr/>
        </p:nvCxnSpPr>
        <p:spPr>
          <a:xfrm>
            <a:off x="4876801" y="4546600"/>
            <a:ext cx="2359903" cy="0"/>
          </a:xfrm>
          <a:prstGeom prst="straightConnector1">
            <a:avLst/>
          </a:prstGeom>
          <a:ln w="28575" cmpd="sng">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7" idx="1"/>
            <a:endCxn id="5" idx="2"/>
          </p:cNvCxnSpPr>
          <p:nvPr/>
        </p:nvCxnSpPr>
        <p:spPr>
          <a:xfrm flipH="1" flipV="1">
            <a:off x="6056753" y="3022600"/>
            <a:ext cx="1179951" cy="1524000"/>
          </a:xfrm>
          <a:prstGeom prst="straightConnector1">
            <a:avLst/>
          </a:prstGeom>
          <a:ln w="28575" cmpd="sng">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557470" y="3874453"/>
            <a:ext cx="998564" cy="328295"/>
          </a:xfrm>
          <a:prstGeom prst="rect">
            <a:avLst/>
          </a:prstGeom>
          <a:noFill/>
          <a:ln>
            <a:noFill/>
          </a:ln>
        </p:spPr>
        <p:txBody>
          <a:bodyPr wrap="none" lIns="121917" tIns="60958" rIns="121917" bIns="60958" rtlCol="0">
            <a:spAutoFit/>
          </a:bodyPr>
          <a:lstStyle/>
          <a:p>
            <a:pPr algn="ctr"/>
            <a:r>
              <a:rPr lang="en-US" sz="1300" dirty="0">
                <a:solidFill>
                  <a:schemeClr val="tx2"/>
                </a:solidFill>
                <a:latin typeface="Arial"/>
                <a:cs typeface="Arial"/>
              </a:rPr>
              <a:t>Heartbeat</a:t>
            </a:r>
          </a:p>
        </p:txBody>
      </p:sp>
      <p:sp>
        <p:nvSpPr>
          <p:cNvPr id="18" name="Title 1"/>
          <p:cNvSpPr>
            <a:spLocks noGrp="1"/>
          </p:cNvSpPr>
          <p:nvPr>
            <p:ph type="title"/>
          </p:nvPr>
        </p:nvSpPr>
        <p:spPr>
          <a:xfrm>
            <a:off x="381000" y="0"/>
            <a:ext cx="10515600" cy="1325563"/>
          </a:xfrm>
        </p:spPr>
        <p:txBody>
          <a:bodyPr/>
          <a:lstStyle/>
          <a:p>
            <a:r>
              <a:rPr lang="en-US" dirty="0" smtClean="0">
                <a:solidFill>
                  <a:schemeClr val="tx2"/>
                </a:solidFill>
              </a:rPr>
              <a:t>Replica Set - Initialize</a:t>
            </a:r>
            <a:endParaRPr lang="en-US" dirty="0">
              <a:solidFill>
                <a:schemeClr val="tx2"/>
              </a:solidFill>
            </a:endParaRPr>
          </a:p>
        </p:txBody>
      </p:sp>
    </p:spTree>
    <p:extLst>
      <p:ext uri="{BB962C8B-B14F-4D97-AF65-F5344CB8AC3E}">
        <p14:creationId xmlns:p14="http://schemas.microsoft.com/office/powerpoint/2010/main" val="36369614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77"/>
          <p:cNvSpPr/>
          <p:nvPr/>
        </p:nvSpPr>
        <p:spPr>
          <a:xfrm>
            <a:off x="2516898"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2</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cxnSp>
        <p:nvCxnSpPr>
          <p:cNvPr id="25" name="Straight Arrow Connector 24"/>
          <p:cNvCxnSpPr>
            <a:stCxn id="6" idx="3"/>
            <a:endCxn id="7" idx="1"/>
          </p:cNvCxnSpPr>
          <p:nvPr/>
        </p:nvCxnSpPr>
        <p:spPr>
          <a:xfrm>
            <a:off x="4876801" y="4546600"/>
            <a:ext cx="2359903" cy="0"/>
          </a:xfrm>
          <a:prstGeom prst="straightConnector1">
            <a:avLst/>
          </a:prstGeom>
          <a:ln w="28575" cmpd="sng">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557470" y="4726306"/>
            <a:ext cx="998564" cy="328295"/>
          </a:xfrm>
          <a:prstGeom prst="rect">
            <a:avLst/>
          </a:prstGeom>
          <a:noFill/>
          <a:ln>
            <a:noFill/>
          </a:ln>
        </p:spPr>
        <p:txBody>
          <a:bodyPr wrap="none" lIns="121917" tIns="60958" rIns="121917" bIns="60958" rtlCol="0">
            <a:spAutoFit/>
          </a:bodyPr>
          <a:lstStyle/>
          <a:p>
            <a:pPr algn="ctr"/>
            <a:r>
              <a:rPr lang="en-US" sz="1300" dirty="0">
                <a:solidFill>
                  <a:schemeClr val="tx2"/>
                </a:solidFill>
                <a:latin typeface="Arial"/>
                <a:cs typeface="Arial"/>
              </a:rPr>
              <a:t>Heartbeat</a:t>
            </a:r>
          </a:p>
        </p:txBody>
      </p:sp>
      <p:sp>
        <p:nvSpPr>
          <p:cNvPr id="3" name="Multiply 2"/>
          <p:cNvSpPr/>
          <p:nvPr/>
        </p:nvSpPr>
        <p:spPr>
          <a:xfrm>
            <a:off x="4876800" y="1295400"/>
            <a:ext cx="2336800" cy="2336800"/>
          </a:xfrm>
          <a:prstGeom prst="mathMultiply">
            <a:avLst/>
          </a:prstGeom>
          <a:solidFill>
            <a:srgbClr val="CA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18" name="TextBox 17"/>
          <p:cNvSpPr txBox="1"/>
          <p:nvPr/>
        </p:nvSpPr>
        <p:spPr>
          <a:xfrm>
            <a:off x="5311273" y="4038601"/>
            <a:ext cx="1490969" cy="328295"/>
          </a:xfrm>
          <a:prstGeom prst="rect">
            <a:avLst/>
          </a:prstGeom>
          <a:noFill/>
          <a:ln>
            <a:noFill/>
          </a:ln>
        </p:spPr>
        <p:txBody>
          <a:bodyPr wrap="none" lIns="121917" tIns="60958" rIns="121917" bIns="60958" rtlCol="0">
            <a:spAutoFit/>
          </a:bodyPr>
          <a:lstStyle/>
          <a:p>
            <a:pPr algn="ctr"/>
            <a:r>
              <a:rPr lang="en-US" sz="1300" dirty="0">
                <a:solidFill>
                  <a:schemeClr val="tx2"/>
                </a:solidFill>
                <a:latin typeface="Arial"/>
                <a:cs typeface="Arial"/>
              </a:rPr>
              <a:t>Primary Election</a:t>
            </a:r>
          </a:p>
        </p:txBody>
      </p:sp>
      <p:sp>
        <p:nvSpPr>
          <p:cNvPr id="19" name="Shape 177"/>
          <p:cNvSpPr/>
          <p:nvPr/>
        </p:nvSpPr>
        <p:spPr>
          <a:xfrm>
            <a:off x="4876801" y="2006600"/>
            <a:ext cx="2359903" cy="1016000"/>
          </a:xfrm>
          <a:prstGeom prst="rect">
            <a:avLst/>
          </a:prstGeom>
          <a:solidFill>
            <a:schemeClr val="bg2">
              <a:lumMod val="75000"/>
            </a:schemeClr>
          </a:solidFill>
          <a:ln w="28575" cap="flat" cmpd="sng">
            <a:solidFill>
              <a:schemeClr val="tx2"/>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bg1"/>
                </a:solidFill>
                <a:latin typeface="Arial"/>
                <a:cs typeface="Arial"/>
              </a:rPr>
              <a:t>Node 1</a:t>
            </a:r>
          </a:p>
          <a:p>
            <a:pPr algn="ctr"/>
            <a:r>
              <a:rPr lang="en-US" sz="1600" dirty="0">
                <a:solidFill>
                  <a:schemeClr val="bg1"/>
                </a:solidFill>
                <a:latin typeface="Arial"/>
                <a:cs typeface="Arial"/>
              </a:rPr>
              <a:t>(Primary)</a:t>
            </a:r>
            <a:endParaRPr lang="en" sz="1600" dirty="0">
              <a:solidFill>
                <a:schemeClr val="bg1"/>
              </a:solidFill>
              <a:latin typeface="Arial"/>
              <a:cs typeface="Arial"/>
            </a:endParaRPr>
          </a:p>
        </p:txBody>
      </p:sp>
      <p:sp>
        <p:nvSpPr>
          <p:cNvPr id="20" name="Multiply 19"/>
          <p:cNvSpPr/>
          <p:nvPr/>
        </p:nvSpPr>
        <p:spPr>
          <a:xfrm>
            <a:off x="4876800" y="1295400"/>
            <a:ext cx="2336800" cy="2336800"/>
          </a:xfrm>
          <a:prstGeom prst="mathMultiply">
            <a:avLst/>
          </a:prstGeom>
          <a:solidFill>
            <a:srgbClr val="CA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12" name="Title 1"/>
          <p:cNvSpPr>
            <a:spLocks noGrp="1"/>
          </p:cNvSpPr>
          <p:nvPr>
            <p:ph type="title"/>
          </p:nvPr>
        </p:nvSpPr>
        <p:spPr/>
        <p:txBody>
          <a:bodyPr/>
          <a:lstStyle/>
          <a:p>
            <a:r>
              <a:rPr lang="en-US" dirty="0" smtClean="0">
                <a:solidFill>
                  <a:schemeClr val="tx2"/>
                </a:solidFill>
              </a:rPr>
              <a:t>Replica Set - Failure</a:t>
            </a:r>
            <a:endParaRPr lang="en-US" dirty="0">
              <a:solidFill>
                <a:schemeClr val="tx2"/>
              </a:solidFill>
            </a:endParaRPr>
          </a:p>
        </p:txBody>
      </p:sp>
    </p:spTree>
    <p:extLst>
      <p:ext uri="{BB962C8B-B14F-4D97-AF65-F5344CB8AC3E}">
        <p14:creationId xmlns:p14="http://schemas.microsoft.com/office/powerpoint/2010/main" val="40673105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7"/>
          <p:cNvSpPr/>
          <p:nvPr/>
        </p:nvSpPr>
        <p:spPr>
          <a:xfrm>
            <a:off x="4876801" y="2006600"/>
            <a:ext cx="2359903" cy="1016000"/>
          </a:xfrm>
          <a:prstGeom prst="rect">
            <a:avLst/>
          </a:prstGeom>
          <a:solidFill>
            <a:schemeClr val="bg2">
              <a:lumMod val="75000"/>
            </a:schemeClr>
          </a:solidFill>
          <a:ln w="19050" cap="flat">
            <a:solidFill>
              <a:schemeClr val="tx2"/>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bg1"/>
                </a:solidFill>
                <a:latin typeface="Arial"/>
                <a:cs typeface="Arial"/>
              </a:rPr>
              <a:t>Node 1</a:t>
            </a:r>
          </a:p>
          <a:p>
            <a:pPr algn="ctr"/>
            <a:r>
              <a:rPr lang="en-US" sz="1600" dirty="0">
                <a:solidFill>
                  <a:schemeClr val="bg1"/>
                </a:solidFill>
                <a:latin typeface="Arial"/>
                <a:cs typeface="Arial"/>
              </a:rPr>
              <a:t>(Primary)</a:t>
            </a:r>
            <a:endParaRPr lang="en" sz="1600" dirty="0">
              <a:solidFill>
                <a:schemeClr val="bg1"/>
              </a:solidFill>
              <a:latin typeface="Arial"/>
              <a:cs typeface="Arial"/>
            </a:endParaRPr>
          </a:p>
        </p:txBody>
      </p:sp>
      <p:sp>
        <p:nvSpPr>
          <p:cNvPr id="6" name="Shape 177"/>
          <p:cNvSpPr/>
          <p:nvPr/>
        </p:nvSpPr>
        <p:spPr>
          <a:xfrm>
            <a:off x="2516898" y="4038600"/>
            <a:ext cx="2359903" cy="1016000"/>
          </a:xfrm>
          <a:prstGeom prst="rect">
            <a:avLst/>
          </a:prstGeom>
          <a:solidFill>
            <a:srgbClr val="6EA340"/>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rgbClr val="FFFFFF"/>
                </a:solidFill>
                <a:latin typeface="Arial"/>
                <a:cs typeface="Arial"/>
              </a:rPr>
              <a:t>Node 2</a:t>
            </a:r>
          </a:p>
          <a:p>
            <a:pPr algn="ctr"/>
            <a:r>
              <a:rPr lang="en-US" sz="1600" dirty="0">
                <a:solidFill>
                  <a:srgbClr val="FFFFFF"/>
                </a:solidFill>
                <a:latin typeface="Arial"/>
                <a:cs typeface="Arial"/>
              </a:rPr>
              <a:t>(Primary)</a:t>
            </a:r>
            <a:endParaRPr lang="en" sz="1600" dirty="0">
              <a:solidFill>
                <a:srgbClr val="FFFFFF"/>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cxnSp>
        <p:nvCxnSpPr>
          <p:cNvPr id="25" name="Straight Arrow Connector 24"/>
          <p:cNvCxnSpPr/>
          <p:nvPr/>
        </p:nvCxnSpPr>
        <p:spPr>
          <a:xfrm>
            <a:off x="4876801" y="4726305"/>
            <a:ext cx="2359903" cy="0"/>
          </a:xfrm>
          <a:prstGeom prst="straightConnector1">
            <a:avLst/>
          </a:prstGeom>
          <a:ln w="28575" cmpd="sng">
            <a:solidFill>
              <a:schemeClr val="accent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5557470" y="4890453"/>
            <a:ext cx="998564"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Heartbeat</a:t>
            </a:r>
          </a:p>
        </p:txBody>
      </p:sp>
      <p:sp>
        <p:nvSpPr>
          <p:cNvPr id="3" name="Multiply 2"/>
          <p:cNvSpPr/>
          <p:nvPr/>
        </p:nvSpPr>
        <p:spPr>
          <a:xfrm>
            <a:off x="4876800" y="1295400"/>
            <a:ext cx="2336800" cy="2336800"/>
          </a:xfrm>
          <a:prstGeom prst="mathMultiply">
            <a:avLst/>
          </a:prstGeom>
          <a:solidFill>
            <a:srgbClr val="CA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18" name="TextBox 17"/>
          <p:cNvSpPr txBox="1"/>
          <p:nvPr/>
        </p:nvSpPr>
        <p:spPr>
          <a:xfrm>
            <a:off x="5510693" y="3874453"/>
            <a:ext cx="1092139"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Replication</a:t>
            </a:r>
          </a:p>
        </p:txBody>
      </p:sp>
      <p:cxnSp>
        <p:nvCxnSpPr>
          <p:cNvPr id="8" name="Straight Arrow Connector 7"/>
          <p:cNvCxnSpPr/>
          <p:nvPr/>
        </p:nvCxnSpPr>
        <p:spPr>
          <a:xfrm>
            <a:off x="4876801" y="4375361"/>
            <a:ext cx="2359903" cy="0"/>
          </a:xfrm>
          <a:prstGeom prst="straightConnector1">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381000" y="0"/>
            <a:ext cx="10515600" cy="1325563"/>
          </a:xfrm>
        </p:spPr>
        <p:txBody>
          <a:bodyPr/>
          <a:lstStyle/>
          <a:p>
            <a:r>
              <a:rPr lang="en-US" dirty="0" smtClean="0">
                <a:solidFill>
                  <a:schemeClr val="tx2"/>
                </a:solidFill>
              </a:rPr>
              <a:t>Replica Set - Failover</a:t>
            </a:r>
            <a:endParaRPr lang="en-US" dirty="0">
              <a:solidFill>
                <a:schemeClr val="tx2"/>
              </a:solidFill>
            </a:endParaRPr>
          </a:p>
        </p:txBody>
      </p:sp>
    </p:spTree>
    <p:extLst>
      <p:ext uri="{BB962C8B-B14F-4D97-AF65-F5344CB8AC3E}">
        <p14:creationId xmlns:p14="http://schemas.microsoft.com/office/powerpoint/2010/main" val="34659207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77"/>
          <p:cNvSpPr/>
          <p:nvPr/>
        </p:nvSpPr>
        <p:spPr>
          <a:xfrm>
            <a:off x="2516898" y="4038600"/>
            <a:ext cx="2359903" cy="1016000"/>
          </a:xfrm>
          <a:prstGeom prst="rect">
            <a:avLst/>
          </a:prstGeom>
          <a:solidFill>
            <a:srgbClr val="6EA340"/>
          </a:solidFill>
          <a:ln w="19050" cap="flat">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rgbClr val="FFFFFF"/>
                </a:solidFill>
                <a:latin typeface="Arial"/>
                <a:cs typeface="Arial"/>
              </a:rPr>
              <a:t>Node 2</a:t>
            </a:r>
          </a:p>
          <a:p>
            <a:pPr algn="ctr"/>
            <a:r>
              <a:rPr lang="en-US" sz="1600" dirty="0">
                <a:solidFill>
                  <a:srgbClr val="FFFFFF"/>
                </a:solidFill>
                <a:latin typeface="Arial"/>
                <a:cs typeface="Arial"/>
              </a:rPr>
              <a:t>(Primary)</a:t>
            </a:r>
            <a:endParaRPr lang="en" sz="1600" dirty="0">
              <a:solidFill>
                <a:srgbClr val="FFFFFF"/>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28" name="TextBox 27"/>
          <p:cNvSpPr txBox="1"/>
          <p:nvPr/>
        </p:nvSpPr>
        <p:spPr>
          <a:xfrm>
            <a:off x="5557470" y="3874453"/>
            <a:ext cx="998564"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Heartbeat</a:t>
            </a:r>
          </a:p>
        </p:txBody>
      </p:sp>
      <p:sp>
        <p:nvSpPr>
          <p:cNvPr id="18" name="TextBox 17"/>
          <p:cNvSpPr txBox="1"/>
          <p:nvPr/>
        </p:nvSpPr>
        <p:spPr>
          <a:xfrm>
            <a:off x="2499964" y="3225801"/>
            <a:ext cx="1092139"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Replication</a:t>
            </a:r>
          </a:p>
        </p:txBody>
      </p:sp>
      <p:sp>
        <p:nvSpPr>
          <p:cNvPr id="11" name="Shape 177"/>
          <p:cNvSpPr/>
          <p:nvPr/>
        </p:nvSpPr>
        <p:spPr>
          <a:xfrm>
            <a:off x="4876801" y="1998133"/>
            <a:ext cx="2359903" cy="1016000"/>
          </a:xfrm>
          <a:prstGeom prst="rect">
            <a:avLst/>
          </a:prstGeom>
          <a:solidFill>
            <a:schemeClr val="accent1">
              <a:lumMod val="20000"/>
              <a:lumOff val="80000"/>
            </a:schemeClr>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1</a:t>
            </a:r>
          </a:p>
          <a:p>
            <a:pPr algn="ctr"/>
            <a:r>
              <a:rPr lang="en-US" sz="1600" dirty="0">
                <a:solidFill>
                  <a:schemeClr val="tx2"/>
                </a:solidFill>
                <a:latin typeface="Arial"/>
                <a:cs typeface="Arial"/>
              </a:rPr>
              <a:t>(Recovery)</a:t>
            </a:r>
            <a:endParaRPr lang="en" sz="1600" dirty="0">
              <a:solidFill>
                <a:schemeClr val="tx2"/>
              </a:solidFill>
              <a:latin typeface="Arial"/>
              <a:cs typeface="Arial"/>
            </a:endParaRPr>
          </a:p>
        </p:txBody>
      </p:sp>
      <p:cxnSp>
        <p:nvCxnSpPr>
          <p:cNvPr id="9" name="Elbow Connector 8"/>
          <p:cNvCxnSpPr>
            <a:stCxn id="6" idx="0"/>
            <a:endCxn id="11" idx="1"/>
          </p:cNvCxnSpPr>
          <p:nvPr/>
        </p:nvCxnSpPr>
        <p:spPr>
          <a:xfrm rot="5400000" flipH="1" flipV="1">
            <a:off x="3520591" y="2682393"/>
            <a:ext cx="1532467" cy="1179951"/>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 idx="2"/>
            <a:endCxn id="7" idx="2"/>
          </p:cNvCxnSpPr>
          <p:nvPr/>
        </p:nvCxnSpPr>
        <p:spPr>
          <a:xfrm rot="16200000" flipH="1">
            <a:off x="6056752" y="2694698"/>
            <a:ext cx="16933" cy="4719805"/>
          </a:xfrm>
          <a:prstGeom prst="bentConnector3">
            <a:avLst>
              <a:gd name="adj1" fmla="val 1800000"/>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57469" y="5562601"/>
            <a:ext cx="1092139"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Replication</a:t>
            </a:r>
          </a:p>
        </p:txBody>
      </p:sp>
      <p:cxnSp>
        <p:nvCxnSpPr>
          <p:cNvPr id="14" name="Straight Arrow Connector 13"/>
          <p:cNvCxnSpPr>
            <a:stCxn id="6" idx="3"/>
            <a:endCxn id="11" idx="2"/>
          </p:cNvCxnSpPr>
          <p:nvPr/>
        </p:nvCxnSpPr>
        <p:spPr>
          <a:xfrm flipV="1">
            <a:off x="4876800" y="3014133"/>
            <a:ext cx="1179952" cy="1532467"/>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2"/>
            <a:endCxn id="7" idx="1"/>
          </p:cNvCxnSpPr>
          <p:nvPr/>
        </p:nvCxnSpPr>
        <p:spPr>
          <a:xfrm>
            <a:off x="6056753" y="3014133"/>
            <a:ext cx="1179951" cy="1532467"/>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3"/>
            <a:endCxn id="7" idx="1"/>
          </p:cNvCxnSpPr>
          <p:nvPr/>
        </p:nvCxnSpPr>
        <p:spPr>
          <a:xfrm>
            <a:off x="4876801" y="4546600"/>
            <a:ext cx="2359903" cy="0"/>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p:nvPr>
        </p:nvSpPr>
        <p:spPr>
          <a:xfrm>
            <a:off x="381000" y="0"/>
            <a:ext cx="10515600" cy="1325563"/>
          </a:xfrm>
        </p:spPr>
        <p:txBody>
          <a:bodyPr/>
          <a:lstStyle/>
          <a:p>
            <a:r>
              <a:rPr lang="en-US" dirty="0" smtClean="0">
                <a:solidFill>
                  <a:schemeClr val="tx2"/>
                </a:solidFill>
              </a:rPr>
              <a:t>Replica Set - Recovery</a:t>
            </a:r>
            <a:endParaRPr lang="en-US" dirty="0">
              <a:solidFill>
                <a:schemeClr val="tx2"/>
              </a:solidFill>
            </a:endParaRPr>
          </a:p>
        </p:txBody>
      </p:sp>
    </p:spTree>
    <p:extLst>
      <p:ext uri="{BB962C8B-B14F-4D97-AF65-F5344CB8AC3E}">
        <p14:creationId xmlns:p14="http://schemas.microsoft.com/office/powerpoint/2010/main" val="15021530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177"/>
          <p:cNvSpPr/>
          <p:nvPr/>
        </p:nvSpPr>
        <p:spPr>
          <a:xfrm>
            <a:off x="2516898" y="4038600"/>
            <a:ext cx="2359903" cy="1016000"/>
          </a:xfrm>
          <a:prstGeom prst="rect">
            <a:avLst/>
          </a:prstGeom>
          <a:solidFill>
            <a:srgbClr val="6EA340"/>
          </a:solidFill>
          <a:ln w="19050" cap="flat">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rgbClr val="FFFFFF"/>
                </a:solidFill>
                <a:latin typeface="Arial"/>
                <a:cs typeface="Arial"/>
              </a:rPr>
              <a:t>Node 2</a:t>
            </a:r>
          </a:p>
          <a:p>
            <a:pPr algn="ctr"/>
            <a:r>
              <a:rPr lang="en-US" sz="1600" dirty="0">
                <a:solidFill>
                  <a:srgbClr val="FFFFFF"/>
                </a:solidFill>
                <a:latin typeface="Arial"/>
                <a:cs typeface="Arial"/>
              </a:rPr>
              <a:t>(Primary)</a:t>
            </a:r>
            <a:endParaRPr lang="en" sz="1600" dirty="0">
              <a:solidFill>
                <a:srgbClr val="FFFFFF"/>
              </a:solidFill>
              <a:latin typeface="Arial"/>
              <a:cs typeface="Arial"/>
            </a:endParaRPr>
          </a:p>
        </p:txBody>
      </p:sp>
      <p:sp>
        <p:nvSpPr>
          <p:cNvPr id="7" name="Shape 177"/>
          <p:cNvSpPr/>
          <p:nvPr/>
        </p:nvSpPr>
        <p:spPr>
          <a:xfrm>
            <a:off x="7236703" y="4038600"/>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28" name="TextBox 27"/>
          <p:cNvSpPr txBox="1"/>
          <p:nvPr/>
        </p:nvSpPr>
        <p:spPr>
          <a:xfrm>
            <a:off x="5557470" y="3874453"/>
            <a:ext cx="998564"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Heartbeat</a:t>
            </a:r>
          </a:p>
        </p:txBody>
      </p:sp>
      <p:sp>
        <p:nvSpPr>
          <p:cNvPr id="18" name="TextBox 17"/>
          <p:cNvSpPr txBox="1"/>
          <p:nvPr/>
        </p:nvSpPr>
        <p:spPr>
          <a:xfrm>
            <a:off x="2499964" y="3225801"/>
            <a:ext cx="1092139"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Replication</a:t>
            </a:r>
          </a:p>
        </p:txBody>
      </p:sp>
      <p:sp>
        <p:nvSpPr>
          <p:cNvPr id="11" name="Shape 177"/>
          <p:cNvSpPr/>
          <p:nvPr/>
        </p:nvSpPr>
        <p:spPr>
          <a:xfrm>
            <a:off x="4876801" y="1998133"/>
            <a:ext cx="2359903" cy="1016000"/>
          </a:xfrm>
          <a:prstGeom prst="rect">
            <a:avLst/>
          </a:prstGeom>
          <a:solidFill>
            <a:schemeClr val="bg1"/>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1</a:t>
            </a:r>
          </a:p>
          <a:p>
            <a:pPr algn="ctr"/>
            <a:r>
              <a:rPr lang="en-US" sz="1600" dirty="0" smtClean="0">
                <a:solidFill>
                  <a:schemeClr val="tx2"/>
                </a:solidFill>
                <a:latin typeface="Arial"/>
                <a:cs typeface="Arial"/>
              </a:rPr>
              <a:t>(Secondary)</a:t>
            </a:r>
            <a:endParaRPr lang="en" sz="1600" dirty="0">
              <a:solidFill>
                <a:schemeClr val="tx2"/>
              </a:solidFill>
              <a:latin typeface="Arial"/>
              <a:cs typeface="Arial"/>
            </a:endParaRPr>
          </a:p>
        </p:txBody>
      </p:sp>
      <p:cxnSp>
        <p:nvCxnSpPr>
          <p:cNvPr id="9" name="Elbow Connector 8"/>
          <p:cNvCxnSpPr>
            <a:stCxn id="6" idx="0"/>
            <a:endCxn id="11" idx="1"/>
          </p:cNvCxnSpPr>
          <p:nvPr/>
        </p:nvCxnSpPr>
        <p:spPr>
          <a:xfrm rot="5400000" flipH="1" flipV="1">
            <a:off x="3520591" y="2682393"/>
            <a:ext cx="1532467" cy="1179951"/>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6" idx="2"/>
            <a:endCxn id="7" idx="2"/>
          </p:cNvCxnSpPr>
          <p:nvPr/>
        </p:nvCxnSpPr>
        <p:spPr>
          <a:xfrm rot="16200000" flipH="1">
            <a:off x="6056752" y="2694698"/>
            <a:ext cx="16933" cy="4719805"/>
          </a:xfrm>
          <a:prstGeom prst="bentConnector3">
            <a:avLst>
              <a:gd name="adj1" fmla="val 1800000"/>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557469" y="5562601"/>
            <a:ext cx="1092139"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Replication</a:t>
            </a:r>
          </a:p>
        </p:txBody>
      </p:sp>
      <p:cxnSp>
        <p:nvCxnSpPr>
          <p:cNvPr id="14" name="Straight Arrow Connector 13"/>
          <p:cNvCxnSpPr>
            <a:stCxn id="6" idx="3"/>
            <a:endCxn id="11" idx="2"/>
          </p:cNvCxnSpPr>
          <p:nvPr/>
        </p:nvCxnSpPr>
        <p:spPr>
          <a:xfrm flipV="1">
            <a:off x="4876800" y="3014133"/>
            <a:ext cx="1179952" cy="1532467"/>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2"/>
            <a:endCxn id="7" idx="1"/>
          </p:cNvCxnSpPr>
          <p:nvPr/>
        </p:nvCxnSpPr>
        <p:spPr>
          <a:xfrm>
            <a:off x="6056753" y="3014133"/>
            <a:ext cx="1179951" cy="1532467"/>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3"/>
            <a:endCxn id="7" idx="1"/>
          </p:cNvCxnSpPr>
          <p:nvPr/>
        </p:nvCxnSpPr>
        <p:spPr>
          <a:xfrm>
            <a:off x="4876801" y="4546600"/>
            <a:ext cx="2359903" cy="0"/>
          </a:xfrm>
          <a:prstGeom prst="straightConnector1">
            <a:avLst/>
          </a:prstGeom>
          <a:ln w="28575" cmpd="sng">
            <a:headEnd type="arrow"/>
            <a:tailEnd type="arrow"/>
          </a:ln>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p:nvPr>
        </p:nvSpPr>
        <p:spPr>
          <a:xfrm>
            <a:off x="381000" y="0"/>
            <a:ext cx="10515600" cy="1325563"/>
          </a:xfrm>
        </p:spPr>
        <p:txBody>
          <a:bodyPr/>
          <a:lstStyle/>
          <a:p>
            <a:r>
              <a:rPr lang="en-US" dirty="0" smtClean="0">
                <a:solidFill>
                  <a:schemeClr val="tx2"/>
                </a:solidFill>
              </a:rPr>
              <a:t>Replica Set - Recovered</a:t>
            </a:r>
            <a:endParaRPr lang="en-US" dirty="0">
              <a:solidFill>
                <a:schemeClr val="tx2"/>
              </a:solidFill>
            </a:endParaRPr>
          </a:p>
        </p:txBody>
      </p:sp>
    </p:spTree>
    <p:extLst>
      <p:ext uri="{BB962C8B-B14F-4D97-AF65-F5344CB8AC3E}">
        <p14:creationId xmlns:p14="http://schemas.microsoft.com/office/powerpoint/2010/main" val="32407720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7"/>
          <p:cNvSpPr/>
          <p:nvPr/>
        </p:nvSpPr>
        <p:spPr>
          <a:xfrm>
            <a:off x="4876801" y="3486361"/>
            <a:ext cx="2359903" cy="1016000"/>
          </a:xfrm>
          <a:prstGeom prst="rect">
            <a:avLst/>
          </a:prstGeom>
          <a:solidFill>
            <a:schemeClr val="bg1"/>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1</a:t>
            </a:r>
          </a:p>
          <a:p>
            <a:pPr algn="ctr"/>
            <a:r>
              <a:rPr lang="en-US" sz="1600" dirty="0">
                <a:solidFill>
                  <a:schemeClr val="tx2"/>
                </a:solidFill>
                <a:latin typeface="Arial"/>
                <a:cs typeface="Arial"/>
              </a:rPr>
              <a:t>(Primary)</a:t>
            </a:r>
            <a:endParaRPr lang="en" sz="1600" dirty="0">
              <a:solidFill>
                <a:schemeClr val="tx2"/>
              </a:solidFill>
              <a:latin typeface="Arial"/>
              <a:cs typeface="Arial"/>
            </a:endParaRPr>
          </a:p>
        </p:txBody>
      </p:sp>
      <p:sp>
        <p:nvSpPr>
          <p:cNvPr id="6" name="Shape 177"/>
          <p:cNvSpPr/>
          <p:nvPr/>
        </p:nvSpPr>
        <p:spPr>
          <a:xfrm>
            <a:off x="2516898" y="5010361"/>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2</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7" name="Shape 177"/>
          <p:cNvSpPr/>
          <p:nvPr/>
        </p:nvSpPr>
        <p:spPr>
          <a:xfrm>
            <a:off x="7236703" y="5010361"/>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cxnSp>
        <p:nvCxnSpPr>
          <p:cNvPr id="13" name="Elbow Connector 12"/>
          <p:cNvCxnSpPr>
            <a:stCxn id="5" idx="1"/>
            <a:endCxn id="6" idx="0"/>
          </p:cNvCxnSpPr>
          <p:nvPr/>
        </p:nvCxnSpPr>
        <p:spPr>
          <a:xfrm rot="10800000" flipV="1">
            <a:off x="3696851" y="3994361"/>
            <a:ext cx="1179951" cy="1016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5" idx="3"/>
            <a:endCxn id="7" idx="0"/>
          </p:cNvCxnSpPr>
          <p:nvPr/>
        </p:nvCxnSpPr>
        <p:spPr>
          <a:xfrm>
            <a:off x="7236704" y="3994361"/>
            <a:ext cx="1179951" cy="1016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Shape 177"/>
          <p:cNvSpPr/>
          <p:nvPr/>
        </p:nvSpPr>
        <p:spPr>
          <a:xfrm>
            <a:off x="4876801" y="1758635"/>
            <a:ext cx="2359903" cy="588961"/>
          </a:xfrm>
          <a:prstGeom prst="rect">
            <a:avLst/>
          </a:prstGeom>
          <a:no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Application</a:t>
            </a:r>
            <a:endParaRPr lang="en" sz="1600" dirty="0">
              <a:solidFill>
                <a:schemeClr val="tx2"/>
              </a:solidFill>
              <a:latin typeface="Arial"/>
              <a:cs typeface="Arial"/>
            </a:endParaRPr>
          </a:p>
        </p:txBody>
      </p:sp>
      <p:sp>
        <p:nvSpPr>
          <p:cNvPr id="19" name="Shape 177"/>
          <p:cNvSpPr/>
          <p:nvPr/>
        </p:nvSpPr>
        <p:spPr>
          <a:xfrm>
            <a:off x="4876802" y="2347597"/>
            <a:ext cx="2359903" cy="588961"/>
          </a:xfrm>
          <a:prstGeom prst="rect">
            <a:avLst/>
          </a:prstGeom>
          <a:no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Driver</a:t>
            </a:r>
            <a:endParaRPr lang="en" sz="1600" dirty="0">
              <a:solidFill>
                <a:schemeClr val="tx2"/>
              </a:solidFill>
              <a:latin typeface="Arial"/>
              <a:cs typeface="Arial"/>
            </a:endParaRPr>
          </a:p>
        </p:txBody>
      </p:sp>
      <p:cxnSp>
        <p:nvCxnSpPr>
          <p:cNvPr id="3" name="Straight Arrow Connector 2"/>
          <p:cNvCxnSpPr>
            <a:stCxn id="19" idx="2"/>
            <a:endCxn id="5" idx="0"/>
          </p:cNvCxnSpPr>
          <p:nvPr/>
        </p:nvCxnSpPr>
        <p:spPr>
          <a:xfrm flipH="1">
            <a:off x="6056753" y="2936558"/>
            <a:ext cx="1" cy="549803"/>
          </a:xfrm>
          <a:prstGeom prst="straightConnector1">
            <a:avLst/>
          </a:prstGeom>
          <a:ln w="28575"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538559" y="3080839"/>
            <a:ext cx="1396292"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Read and write</a:t>
            </a:r>
          </a:p>
        </p:txBody>
      </p:sp>
      <p:sp>
        <p:nvSpPr>
          <p:cNvPr id="16" name="Title 1"/>
          <p:cNvSpPr>
            <a:spLocks noGrp="1"/>
          </p:cNvSpPr>
          <p:nvPr>
            <p:ph type="title"/>
          </p:nvPr>
        </p:nvSpPr>
        <p:spPr>
          <a:xfrm>
            <a:off x="381000" y="0"/>
            <a:ext cx="10515600" cy="1325563"/>
          </a:xfrm>
        </p:spPr>
        <p:txBody>
          <a:bodyPr/>
          <a:lstStyle/>
          <a:p>
            <a:r>
              <a:rPr lang="en-US" dirty="0" smtClean="0">
                <a:solidFill>
                  <a:schemeClr val="tx2"/>
                </a:solidFill>
              </a:rPr>
              <a:t>Strong Consistency</a:t>
            </a:r>
            <a:endParaRPr lang="en-US" dirty="0">
              <a:solidFill>
                <a:schemeClr val="tx2"/>
              </a:solidFill>
            </a:endParaRPr>
          </a:p>
        </p:txBody>
      </p:sp>
    </p:spTree>
    <p:extLst>
      <p:ext uri="{BB962C8B-B14F-4D97-AF65-F5344CB8AC3E}">
        <p14:creationId xmlns:p14="http://schemas.microsoft.com/office/powerpoint/2010/main" val="35632563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77"/>
          <p:cNvSpPr/>
          <p:nvPr/>
        </p:nvSpPr>
        <p:spPr>
          <a:xfrm>
            <a:off x="4876801" y="3486361"/>
            <a:ext cx="2359903" cy="1016000"/>
          </a:xfrm>
          <a:prstGeom prst="rect">
            <a:avLst/>
          </a:prstGeom>
          <a:solidFill>
            <a:schemeClr val="bg1"/>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1</a:t>
            </a:r>
          </a:p>
          <a:p>
            <a:pPr algn="ctr"/>
            <a:r>
              <a:rPr lang="en-US" sz="1600" dirty="0">
                <a:solidFill>
                  <a:schemeClr val="tx2"/>
                </a:solidFill>
                <a:latin typeface="Arial"/>
                <a:cs typeface="Arial"/>
              </a:rPr>
              <a:t>(Primary)</a:t>
            </a:r>
            <a:endParaRPr lang="en" sz="1600" dirty="0">
              <a:solidFill>
                <a:schemeClr val="tx2"/>
              </a:solidFill>
              <a:latin typeface="Arial"/>
              <a:cs typeface="Arial"/>
            </a:endParaRPr>
          </a:p>
        </p:txBody>
      </p:sp>
      <p:sp>
        <p:nvSpPr>
          <p:cNvPr id="6" name="Shape 177"/>
          <p:cNvSpPr/>
          <p:nvPr/>
        </p:nvSpPr>
        <p:spPr>
          <a:xfrm>
            <a:off x="2516898" y="5010361"/>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2</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sp>
        <p:nvSpPr>
          <p:cNvPr id="7" name="Shape 177"/>
          <p:cNvSpPr/>
          <p:nvPr/>
        </p:nvSpPr>
        <p:spPr>
          <a:xfrm>
            <a:off x="7236703" y="5010361"/>
            <a:ext cx="2359903" cy="1016000"/>
          </a:xfrm>
          <a:prstGeom prst="rect">
            <a:avLst/>
          </a:prstGeom>
          <a:solidFill>
            <a:srgbClr val="FFFFFF"/>
          </a:solid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Node 3</a:t>
            </a:r>
          </a:p>
          <a:p>
            <a:pPr algn="ctr"/>
            <a:r>
              <a:rPr lang="en-US" sz="1600" dirty="0">
                <a:solidFill>
                  <a:schemeClr val="tx2"/>
                </a:solidFill>
                <a:latin typeface="Arial"/>
                <a:cs typeface="Arial"/>
              </a:rPr>
              <a:t>(Secondary)</a:t>
            </a:r>
            <a:endParaRPr lang="en" sz="1600" dirty="0">
              <a:solidFill>
                <a:schemeClr val="tx2"/>
              </a:solidFill>
              <a:latin typeface="Arial"/>
              <a:cs typeface="Arial"/>
            </a:endParaRPr>
          </a:p>
        </p:txBody>
      </p:sp>
      <p:cxnSp>
        <p:nvCxnSpPr>
          <p:cNvPr id="13" name="Elbow Connector 12"/>
          <p:cNvCxnSpPr>
            <a:stCxn id="5" idx="1"/>
            <a:endCxn id="6" idx="0"/>
          </p:cNvCxnSpPr>
          <p:nvPr/>
        </p:nvCxnSpPr>
        <p:spPr>
          <a:xfrm rot="10800000" flipV="1">
            <a:off x="3696851" y="3994361"/>
            <a:ext cx="1179951" cy="1016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5" idx="3"/>
            <a:endCxn id="7" idx="0"/>
          </p:cNvCxnSpPr>
          <p:nvPr/>
        </p:nvCxnSpPr>
        <p:spPr>
          <a:xfrm>
            <a:off x="7236704" y="3994361"/>
            <a:ext cx="1179951" cy="1016000"/>
          </a:xfrm>
          <a:prstGeom prst="bentConnector2">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4" name="Shape 177"/>
          <p:cNvSpPr/>
          <p:nvPr/>
        </p:nvSpPr>
        <p:spPr>
          <a:xfrm>
            <a:off x="4876801" y="1758635"/>
            <a:ext cx="2359903" cy="588961"/>
          </a:xfrm>
          <a:prstGeom prst="rect">
            <a:avLst/>
          </a:prstGeom>
          <a:no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Application</a:t>
            </a:r>
            <a:endParaRPr lang="en" sz="1600" dirty="0">
              <a:solidFill>
                <a:schemeClr val="tx2"/>
              </a:solidFill>
              <a:latin typeface="Arial"/>
              <a:cs typeface="Arial"/>
            </a:endParaRPr>
          </a:p>
        </p:txBody>
      </p:sp>
      <p:sp>
        <p:nvSpPr>
          <p:cNvPr id="19" name="Shape 177"/>
          <p:cNvSpPr/>
          <p:nvPr/>
        </p:nvSpPr>
        <p:spPr>
          <a:xfrm>
            <a:off x="4876802" y="2347597"/>
            <a:ext cx="2359903" cy="588961"/>
          </a:xfrm>
          <a:prstGeom prst="rect">
            <a:avLst/>
          </a:prstGeom>
          <a:noFill/>
          <a:ln w="28575" cap="flat" cmpd="sng">
            <a:solidFill>
              <a:schemeClr val="accent1"/>
            </a:solidFill>
            <a:prstDash val="solid"/>
            <a:round/>
            <a:headEnd type="none" w="med" len="med"/>
            <a:tailEnd type="none" w="med" len="med"/>
          </a:ln>
        </p:spPr>
        <p:txBody>
          <a:bodyPr lIns="121897" tIns="121897" rIns="121897" bIns="121897" anchor="ctr" anchorCtr="0">
            <a:noAutofit/>
          </a:bodyPr>
          <a:lstStyle/>
          <a:p>
            <a:pPr algn="ctr"/>
            <a:r>
              <a:rPr lang="en-US" sz="1600" dirty="0">
                <a:solidFill>
                  <a:schemeClr val="tx2"/>
                </a:solidFill>
                <a:latin typeface="Arial"/>
                <a:cs typeface="Arial"/>
              </a:rPr>
              <a:t>Driver</a:t>
            </a:r>
            <a:endParaRPr lang="en" sz="1600" dirty="0">
              <a:solidFill>
                <a:schemeClr val="tx2"/>
              </a:solidFill>
              <a:latin typeface="Arial"/>
              <a:cs typeface="Arial"/>
            </a:endParaRPr>
          </a:p>
        </p:txBody>
      </p:sp>
      <p:sp>
        <p:nvSpPr>
          <p:cNvPr id="16" name="Title 1"/>
          <p:cNvSpPr>
            <a:spLocks noGrp="1"/>
          </p:cNvSpPr>
          <p:nvPr>
            <p:ph type="title"/>
          </p:nvPr>
        </p:nvSpPr>
        <p:spPr>
          <a:xfrm>
            <a:off x="381000" y="0"/>
            <a:ext cx="10515600" cy="1325563"/>
          </a:xfrm>
        </p:spPr>
        <p:txBody>
          <a:bodyPr/>
          <a:lstStyle/>
          <a:p>
            <a:r>
              <a:rPr lang="en-US" dirty="0" smtClean="0">
                <a:solidFill>
                  <a:schemeClr val="tx2"/>
                </a:solidFill>
              </a:rPr>
              <a:t>Strong Consistency</a:t>
            </a:r>
            <a:endParaRPr lang="en-US" dirty="0">
              <a:solidFill>
                <a:schemeClr val="tx2"/>
              </a:solidFill>
            </a:endParaRPr>
          </a:p>
        </p:txBody>
      </p:sp>
      <p:cxnSp>
        <p:nvCxnSpPr>
          <p:cNvPr id="17" name="Elbow Connector 16"/>
          <p:cNvCxnSpPr>
            <a:stCxn id="6" idx="1"/>
            <a:endCxn id="19" idx="1"/>
          </p:cNvCxnSpPr>
          <p:nvPr/>
        </p:nvCxnSpPr>
        <p:spPr>
          <a:xfrm rot="10800000" flipH="1">
            <a:off x="2516898" y="2642079"/>
            <a:ext cx="2359904" cy="2876283"/>
          </a:xfrm>
          <a:prstGeom prst="bentConnector3">
            <a:avLst>
              <a:gd name="adj1" fmla="val -9687"/>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7" idx="3"/>
            <a:endCxn id="19" idx="3"/>
          </p:cNvCxnSpPr>
          <p:nvPr/>
        </p:nvCxnSpPr>
        <p:spPr>
          <a:xfrm flipH="1" flipV="1">
            <a:off x="7236705" y="2642078"/>
            <a:ext cx="2359901" cy="2876283"/>
          </a:xfrm>
          <a:prstGeom prst="bentConnector3">
            <a:avLst>
              <a:gd name="adj1" fmla="val -9687"/>
            </a:avLst>
          </a:prstGeom>
          <a:ln w="28575"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447800" y="4231429"/>
            <a:ext cx="654987"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Read</a:t>
            </a:r>
          </a:p>
        </p:txBody>
      </p:sp>
      <p:sp>
        <p:nvSpPr>
          <p:cNvPr id="22" name="TextBox 21"/>
          <p:cNvSpPr txBox="1"/>
          <p:nvPr/>
        </p:nvSpPr>
        <p:spPr>
          <a:xfrm>
            <a:off x="9982200" y="4231429"/>
            <a:ext cx="654987"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Read</a:t>
            </a:r>
          </a:p>
        </p:txBody>
      </p:sp>
      <p:cxnSp>
        <p:nvCxnSpPr>
          <p:cNvPr id="20" name="Straight Arrow Connector 19"/>
          <p:cNvCxnSpPr/>
          <p:nvPr/>
        </p:nvCxnSpPr>
        <p:spPr>
          <a:xfrm flipH="1">
            <a:off x="6056753" y="2936558"/>
            <a:ext cx="1" cy="549803"/>
          </a:xfrm>
          <a:prstGeom prst="straightConnector1">
            <a:avLst/>
          </a:prstGeom>
          <a:ln w="28575" cmpd="sng">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38559" y="3080839"/>
            <a:ext cx="1396292" cy="328295"/>
          </a:xfrm>
          <a:prstGeom prst="rect">
            <a:avLst/>
          </a:prstGeom>
          <a:noFill/>
        </p:spPr>
        <p:txBody>
          <a:bodyPr wrap="none" lIns="121917" tIns="60958" rIns="121917" bIns="60958" rtlCol="0">
            <a:spAutoFit/>
          </a:bodyPr>
          <a:lstStyle/>
          <a:p>
            <a:pPr algn="ctr"/>
            <a:r>
              <a:rPr lang="en-US" sz="1300" dirty="0">
                <a:solidFill>
                  <a:schemeClr val="tx2"/>
                </a:solidFill>
                <a:latin typeface="Arial"/>
                <a:cs typeface="Arial"/>
              </a:rPr>
              <a:t>Read and write</a:t>
            </a:r>
          </a:p>
        </p:txBody>
      </p:sp>
    </p:spTree>
    <p:extLst>
      <p:ext uri="{BB962C8B-B14F-4D97-AF65-F5344CB8AC3E}">
        <p14:creationId xmlns:p14="http://schemas.microsoft.com/office/powerpoint/2010/main" val="11143147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43600" y="609600"/>
            <a:ext cx="2743200" cy="27432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smtClean="0">
              <a:solidFill>
                <a:schemeClr val="tx2"/>
              </a:solidFill>
            </a:endParaRPr>
          </a:p>
          <a:p>
            <a:pPr algn="ctr"/>
            <a:endParaRPr lang="en-US" sz="2800" b="1" dirty="0">
              <a:solidFill>
                <a:schemeClr val="tx2"/>
              </a:solidFill>
            </a:endParaRPr>
          </a:p>
          <a:p>
            <a:pPr algn="ctr"/>
            <a:r>
              <a:rPr lang="en-US" sz="2800" b="1" dirty="0" smtClean="0">
                <a:solidFill>
                  <a:schemeClr val="tx2"/>
                </a:solidFill>
              </a:rPr>
              <a:t/>
            </a:r>
            <a:br>
              <a:rPr lang="en-US" sz="2800" b="1" dirty="0" smtClean="0">
                <a:solidFill>
                  <a:schemeClr val="tx2"/>
                </a:solidFill>
              </a:rPr>
            </a:br>
            <a:r>
              <a:rPr lang="en-US" sz="2800" b="1" dirty="0" smtClean="0">
                <a:solidFill>
                  <a:schemeClr val="tx2"/>
                </a:solidFill>
              </a:rPr>
              <a:t>500+ employees</a:t>
            </a:r>
            <a:endParaRPr lang="en-US" sz="2800" b="1" dirty="0">
              <a:solidFill>
                <a:schemeClr val="tx2"/>
              </a:solidFill>
            </a:endParaRPr>
          </a:p>
        </p:txBody>
      </p:sp>
      <p:sp>
        <p:nvSpPr>
          <p:cNvPr id="4" name="Title 3"/>
          <p:cNvSpPr>
            <a:spLocks noGrp="1"/>
          </p:cNvSpPr>
          <p:nvPr>
            <p:ph type="title"/>
          </p:nvPr>
        </p:nvSpPr>
        <p:spPr>
          <a:xfrm>
            <a:off x="374650" y="609600"/>
            <a:ext cx="4959350" cy="5638800"/>
          </a:xfrm>
        </p:spPr>
        <p:txBody>
          <a:bodyPr anchor="ctr">
            <a:normAutofit/>
          </a:bodyPr>
          <a:lstStyle/>
          <a:p>
            <a:r>
              <a:rPr lang="en-US" sz="4400" dirty="0" smtClean="0">
                <a:solidFill>
                  <a:schemeClr val="tx2"/>
                </a:solidFill>
              </a:rPr>
              <a:t>About</a:t>
            </a:r>
            <a:br>
              <a:rPr lang="en-US" sz="4400" dirty="0" smtClean="0">
                <a:solidFill>
                  <a:schemeClr val="tx2"/>
                </a:solidFill>
              </a:rPr>
            </a:br>
            <a:r>
              <a:rPr lang="en-US" sz="4400" dirty="0" smtClean="0">
                <a:solidFill>
                  <a:schemeClr val="tx2"/>
                </a:solidFill>
              </a:rPr>
              <a:t>MongoDB, Inc.</a:t>
            </a:r>
            <a:endParaRPr lang="en-US" sz="4400" dirty="0">
              <a:solidFill>
                <a:schemeClr val="tx2"/>
              </a:solidFill>
            </a:endParaRPr>
          </a:p>
        </p:txBody>
      </p:sp>
      <p:sp>
        <p:nvSpPr>
          <p:cNvPr id="26" name="Rectangle 25"/>
          <p:cNvSpPr/>
          <p:nvPr/>
        </p:nvSpPr>
        <p:spPr>
          <a:xfrm>
            <a:off x="5943600" y="3498273"/>
            <a:ext cx="2743200" cy="27432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smtClean="0">
              <a:solidFill>
                <a:schemeClr val="tx2"/>
              </a:solidFill>
            </a:endParaRPr>
          </a:p>
          <a:p>
            <a:pPr algn="ctr"/>
            <a:endParaRPr lang="en-US" sz="2800" b="1" dirty="0">
              <a:solidFill>
                <a:schemeClr val="tx2"/>
              </a:solidFill>
            </a:endParaRPr>
          </a:p>
          <a:p>
            <a:pPr algn="ctr"/>
            <a:r>
              <a:rPr lang="en-US" sz="2800" b="1" dirty="0" smtClean="0">
                <a:solidFill>
                  <a:schemeClr val="tx2"/>
                </a:solidFill>
              </a:rPr>
              <a:t/>
            </a:r>
            <a:br>
              <a:rPr lang="en-US" sz="2800" b="1" dirty="0" smtClean="0">
                <a:solidFill>
                  <a:schemeClr val="tx2"/>
                </a:solidFill>
              </a:rPr>
            </a:br>
            <a:r>
              <a:rPr lang="en-US" sz="2800" b="1" dirty="0" smtClean="0">
                <a:solidFill>
                  <a:schemeClr val="tx2"/>
                </a:solidFill>
              </a:rPr>
              <a:t>2,000+ customers</a:t>
            </a:r>
            <a:endParaRPr lang="en-US" sz="2800" b="1" dirty="0">
              <a:solidFill>
                <a:schemeClr val="tx2"/>
              </a:solidFill>
            </a:endParaRPr>
          </a:p>
        </p:txBody>
      </p:sp>
      <p:pic>
        <p:nvPicPr>
          <p:cNvPr id="27" name="Picture 26"/>
          <p:cNvPicPr>
            <a:picLocks noChangeAspect="1"/>
          </p:cNvPicPr>
          <p:nvPr/>
        </p:nvPicPr>
        <p:blipFill>
          <a:blip r:embed="rId3">
            <a:duotone>
              <a:schemeClr val="accent1">
                <a:shade val="45000"/>
                <a:satMod val="135000"/>
              </a:schemeClr>
              <a:prstClr val="white"/>
            </a:duotone>
          </a:blip>
          <a:stretch>
            <a:fillRect/>
          </a:stretch>
        </p:blipFill>
        <p:spPr>
          <a:xfrm>
            <a:off x="6858000" y="3810000"/>
            <a:ext cx="914400" cy="831273"/>
          </a:xfrm>
          <a:prstGeom prst="rect">
            <a:avLst/>
          </a:prstGeom>
        </p:spPr>
      </p:pic>
      <p:pic>
        <p:nvPicPr>
          <p:cNvPr id="7" name="Picture 6"/>
          <p:cNvPicPr>
            <a:picLocks noChangeAspect="1"/>
          </p:cNvPicPr>
          <p:nvPr/>
        </p:nvPicPr>
        <p:blipFill>
          <a:blip r:embed="rId4">
            <a:duotone>
              <a:schemeClr val="accent1">
                <a:shade val="45000"/>
                <a:satMod val="135000"/>
              </a:schemeClr>
              <a:prstClr val="white"/>
            </a:duotone>
          </a:blip>
          <a:stretch>
            <a:fillRect/>
          </a:stretch>
        </p:blipFill>
        <p:spPr>
          <a:xfrm>
            <a:off x="6858000" y="881743"/>
            <a:ext cx="914400" cy="870857"/>
          </a:xfrm>
          <a:prstGeom prst="rect">
            <a:avLst/>
          </a:prstGeom>
        </p:spPr>
      </p:pic>
      <p:sp>
        <p:nvSpPr>
          <p:cNvPr id="29" name="Rectangle 28"/>
          <p:cNvSpPr/>
          <p:nvPr/>
        </p:nvSpPr>
        <p:spPr>
          <a:xfrm>
            <a:off x="8839200" y="609600"/>
            <a:ext cx="2743200" cy="27432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smtClean="0">
              <a:solidFill>
                <a:schemeClr val="tx2"/>
              </a:solidFill>
            </a:endParaRPr>
          </a:p>
          <a:p>
            <a:pPr algn="ctr"/>
            <a:endParaRPr lang="en-US" sz="2800" b="1" dirty="0">
              <a:solidFill>
                <a:schemeClr val="tx2"/>
              </a:solidFill>
            </a:endParaRPr>
          </a:p>
          <a:p>
            <a:pPr algn="ctr"/>
            <a:r>
              <a:rPr lang="en-US" sz="2800" b="1" dirty="0" smtClean="0">
                <a:solidFill>
                  <a:schemeClr val="tx2"/>
                </a:solidFill>
              </a:rPr>
              <a:t/>
            </a:r>
            <a:br>
              <a:rPr lang="en-US" sz="2800" b="1" dirty="0" smtClean="0">
                <a:solidFill>
                  <a:schemeClr val="tx2"/>
                </a:solidFill>
              </a:rPr>
            </a:br>
            <a:r>
              <a:rPr lang="en-US" sz="2800" b="1" dirty="0" smtClean="0">
                <a:solidFill>
                  <a:schemeClr val="tx2"/>
                </a:solidFill>
              </a:rPr>
              <a:t>13 offices worldwide</a:t>
            </a:r>
            <a:endParaRPr lang="en-US" sz="2800" b="1" dirty="0">
              <a:solidFill>
                <a:schemeClr val="tx2"/>
              </a:solidFill>
            </a:endParaRPr>
          </a:p>
        </p:txBody>
      </p:sp>
      <p:sp>
        <p:nvSpPr>
          <p:cNvPr id="31" name="Rectangle 30"/>
          <p:cNvSpPr/>
          <p:nvPr/>
        </p:nvSpPr>
        <p:spPr>
          <a:xfrm>
            <a:off x="8839200" y="3505200"/>
            <a:ext cx="2743200" cy="27432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smtClean="0">
              <a:solidFill>
                <a:schemeClr val="tx2"/>
              </a:solidFill>
            </a:endParaRPr>
          </a:p>
          <a:p>
            <a:pPr algn="ctr"/>
            <a:endParaRPr lang="en-US" sz="2800" b="1" dirty="0">
              <a:solidFill>
                <a:schemeClr val="tx2"/>
              </a:solidFill>
            </a:endParaRPr>
          </a:p>
          <a:p>
            <a:pPr algn="ctr"/>
            <a:r>
              <a:rPr lang="en-US" sz="2800" b="1" dirty="0" smtClean="0">
                <a:solidFill>
                  <a:schemeClr val="tx2"/>
                </a:solidFill>
              </a:rPr>
              <a:t/>
            </a:r>
            <a:br>
              <a:rPr lang="en-US" sz="2800" b="1" dirty="0" smtClean="0">
                <a:solidFill>
                  <a:schemeClr val="tx2"/>
                </a:solidFill>
              </a:rPr>
            </a:br>
            <a:r>
              <a:rPr lang="en-US" sz="2800" b="1" dirty="0" smtClean="0">
                <a:solidFill>
                  <a:schemeClr val="tx2"/>
                </a:solidFill>
              </a:rPr>
              <a:t>$311M in funding</a:t>
            </a:r>
            <a:endParaRPr lang="en-US" sz="2800" b="1" dirty="0">
              <a:solidFill>
                <a:schemeClr val="tx2"/>
              </a:solidFill>
            </a:endParaRPr>
          </a:p>
        </p:txBody>
      </p:sp>
      <p:pic>
        <p:nvPicPr>
          <p:cNvPr id="8" name="Picture 7"/>
          <p:cNvPicPr>
            <a:picLocks noChangeAspect="1"/>
          </p:cNvPicPr>
          <p:nvPr/>
        </p:nvPicPr>
        <p:blipFill>
          <a:blip r:embed="rId5">
            <a:duotone>
              <a:schemeClr val="accent1">
                <a:shade val="45000"/>
                <a:satMod val="135000"/>
              </a:schemeClr>
              <a:prstClr val="white"/>
            </a:duotone>
          </a:blip>
          <a:stretch>
            <a:fillRect/>
          </a:stretch>
        </p:blipFill>
        <p:spPr>
          <a:xfrm>
            <a:off x="9753600" y="914400"/>
            <a:ext cx="914400" cy="874644"/>
          </a:xfrm>
          <a:prstGeom prst="rect">
            <a:avLst/>
          </a:prstGeom>
        </p:spPr>
      </p:pic>
      <p:pic>
        <p:nvPicPr>
          <p:cNvPr id="9" name="Picture 8"/>
          <p:cNvPicPr>
            <a:picLocks noChangeAspect="1"/>
          </p:cNvPicPr>
          <p:nvPr/>
        </p:nvPicPr>
        <p:blipFill>
          <a:blip r:embed="rId6">
            <a:duotone>
              <a:schemeClr val="accent1">
                <a:shade val="45000"/>
                <a:satMod val="135000"/>
              </a:schemeClr>
              <a:prstClr val="white"/>
            </a:duotone>
          </a:blip>
          <a:stretch>
            <a:fillRect/>
          </a:stretch>
        </p:blipFill>
        <p:spPr>
          <a:xfrm>
            <a:off x="9936480" y="3810000"/>
            <a:ext cx="548640" cy="914400"/>
          </a:xfrm>
          <a:prstGeom prst="rect">
            <a:avLst/>
          </a:prstGeom>
        </p:spPr>
      </p:pic>
    </p:spTree>
    <p:extLst>
      <p:ext uri="{BB962C8B-B14F-4D97-AF65-F5344CB8AC3E}">
        <p14:creationId xmlns:p14="http://schemas.microsoft.com/office/powerpoint/2010/main" val="410156140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Elastic Scalability </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93803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Elastic Scalability: Automatic </a:t>
            </a:r>
            <a:r>
              <a:rPr lang="en-US" dirty="0" err="1" smtClean="0">
                <a:solidFill>
                  <a:schemeClr val="tx2"/>
                </a:solidFill>
              </a:rPr>
              <a:t>Sharding</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2001763"/>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b="1" dirty="0" smtClean="0">
                <a:solidFill>
                  <a:srgbClr val="494747"/>
                </a:solidFill>
              </a:rPr>
              <a:t>Increase </a:t>
            </a:r>
            <a:r>
              <a:rPr lang="en-US" sz="1600" b="1" dirty="0">
                <a:solidFill>
                  <a:srgbClr val="494747"/>
                </a:solidFill>
              </a:rPr>
              <a:t>or decrease</a:t>
            </a:r>
            <a:r>
              <a:rPr lang="en-US" sz="1600" dirty="0">
                <a:solidFill>
                  <a:srgbClr val="494747"/>
                </a:solidFill>
              </a:rPr>
              <a:t> capacity as you </a:t>
            </a:r>
            <a:r>
              <a:rPr lang="en-US" sz="1600" dirty="0" smtClean="0">
                <a:solidFill>
                  <a:srgbClr val="494747"/>
                </a:solidFill>
              </a:rPr>
              <a:t>go</a:t>
            </a:r>
          </a:p>
          <a:p>
            <a:pPr marL="285750" indent="-285750">
              <a:lnSpc>
                <a:spcPct val="150000"/>
              </a:lnSpc>
              <a:buClr>
                <a:schemeClr val="accent1"/>
              </a:buClr>
              <a:buFont typeface="Arial"/>
              <a:buChar char="•"/>
            </a:pPr>
            <a:r>
              <a:rPr lang="en-US" sz="1600" dirty="0" smtClean="0">
                <a:solidFill>
                  <a:srgbClr val="494747"/>
                </a:solidFill>
              </a:rPr>
              <a:t>Automatic </a:t>
            </a:r>
            <a:r>
              <a:rPr lang="en-US" sz="1600" dirty="0">
                <a:solidFill>
                  <a:srgbClr val="494747"/>
                </a:solidFill>
              </a:rPr>
              <a:t>load </a:t>
            </a:r>
            <a:r>
              <a:rPr lang="en-US" sz="1600" dirty="0" smtClean="0">
                <a:solidFill>
                  <a:srgbClr val="494747"/>
                </a:solidFill>
              </a:rPr>
              <a:t>balancing</a:t>
            </a:r>
          </a:p>
          <a:p>
            <a:pPr marL="285750" indent="-285750">
              <a:lnSpc>
                <a:spcPct val="150000"/>
              </a:lnSpc>
              <a:buClr>
                <a:schemeClr val="accent1"/>
              </a:buClr>
              <a:buFont typeface="Arial"/>
              <a:buChar char="•"/>
            </a:pPr>
            <a:r>
              <a:rPr lang="en-US" sz="1600" dirty="0" smtClean="0">
                <a:solidFill>
                  <a:srgbClr val="494747"/>
                </a:solidFill>
              </a:rPr>
              <a:t>Three </a:t>
            </a:r>
            <a:r>
              <a:rPr lang="en-US" sz="1600" dirty="0">
                <a:solidFill>
                  <a:srgbClr val="494747"/>
                </a:solidFill>
              </a:rPr>
              <a:t>types of </a:t>
            </a:r>
            <a:r>
              <a:rPr lang="en-US" sz="1600" dirty="0" err="1" smtClean="0">
                <a:solidFill>
                  <a:srgbClr val="494747"/>
                </a:solidFill>
              </a:rPr>
              <a:t>sharding</a:t>
            </a:r>
            <a:endParaRPr lang="en-US" sz="1600" dirty="0" smtClean="0">
              <a:solidFill>
                <a:srgbClr val="494747"/>
              </a:solidFill>
            </a:endParaRPr>
          </a:p>
          <a:p>
            <a:pPr marL="742950" lvl="1" indent="-285750">
              <a:lnSpc>
                <a:spcPct val="150000"/>
              </a:lnSpc>
              <a:buClr>
                <a:schemeClr val="accent1"/>
              </a:buClr>
              <a:buFont typeface="Arial"/>
              <a:buChar char="•"/>
            </a:pPr>
            <a:r>
              <a:rPr lang="en-US" sz="1600" dirty="0" smtClean="0">
                <a:solidFill>
                  <a:srgbClr val="494747"/>
                </a:solidFill>
              </a:rPr>
              <a:t>Hash</a:t>
            </a:r>
            <a:r>
              <a:rPr lang="en-US" sz="1600" dirty="0">
                <a:solidFill>
                  <a:srgbClr val="494747"/>
                </a:solidFill>
              </a:rPr>
              <a:t>-</a:t>
            </a:r>
            <a:r>
              <a:rPr lang="en-US" sz="1600" dirty="0" smtClean="0">
                <a:solidFill>
                  <a:srgbClr val="494747"/>
                </a:solidFill>
              </a:rPr>
              <a:t>based</a:t>
            </a:r>
          </a:p>
          <a:p>
            <a:pPr marL="742950" lvl="1" indent="-285750">
              <a:lnSpc>
                <a:spcPct val="150000"/>
              </a:lnSpc>
              <a:buClr>
                <a:schemeClr val="accent1"/>
              </a:buClr>
              <a:buFont typeface="Arial"/>
              <a:buChar char="•"/>
            </a:pPr>
            <a:r>
              <a:rPr lang="en-US" sz="1600" dirty="0" smtClean="0">
                <a:solidFill>
                  <a:srgbClr val="494747"/>
                </a:solidFill>
              </a:rPr>
              <a:t>Range</a:t>
            </a:r>
            <a:r>
              <a:rPr lang="en-US" sz="1600" dirty="0">
                <a:solidFill>
                  <a:srgbClr val="494747"/>
                </a:solidFill>
              </a:rPr>
              <a:t>-</a:t>
            </a:r>
            <a:r>
              <a:rPr lang="en-US" sz="1600" dirty="0" smtClean="0">
                <a:solidFill>
                  <a:srgbClr val="494747"/>
                </a:solidFill>
              </a:rPr>
              <a:t>based</a:t>
            </a:r>
          </a:p>
          <a:p>
            <a:pPr marL="742950" lvl="1" indent="-285750">
              <a:lnSpc>
                <a:spcPct val="150000"/>
              </a:lnSpc>
              <a:buClr>
                <a:schemeClr val="accent1"/>
              </a:buClr>
              <a:buFont typeface="Arial"/>
              <a:buChar char="•"/>
            </a:pPr>
            <a:r>
              <a:rPr lang="en-US" sz="1600" dirty="0" smtClean="0">
                <a:solidFill>
                  <a:srgbClr val="494747"/>
                </a:solidFill>
              </a:rPr>
              <a:t>Tag</a:t>
            </a:r>
            <a:r>
              <a:rPr lang="en-US" sz="1600" dirty="0">
                <a:solidFill>
                  <a:srgbClr val="494747"/>
                </a:solidFill>
              </a:rPr>
              <a:t>-</a:t>
            </a:r>
            <a:r>
              <a:rPr lang="en-US" sz="1600" dirty="0" smtClean="0">
                <a:solidFill>
                  <a:srgbClr val="494747"/>
                </a:solidFill>
              </a:rPr>
              <a:t>aware</a:t>
            </a:r>
            <a:endParaRPr lang="en-US" sz="1600" dirty="0">
              <a:solidFill>
                <a:srgbClr val="494747"/>
              </a:solidFill>
            </a:endParaRPr>
          </a:p>
        </p:txBody>
      </p:sp>
      <p:sp>
        <p:nvSpPr>
          <p:cNvPr id="15" name="Shape 177"/>
          <p:cNvSpPr/>
          <p:nvPr/>
        </p:nvSpPr>
        <p:spPr>
          <a:xfrm>
            <a:off x="485759" y="3558419"/>
            <a:ext cx="733441"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Shard 1</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18" name="Shape 177"/>
          <p:cNvSpPr/>
          <p:nvPr/>
        </p:nvSpPr>
        <p:spPr>
          <a:xfrm>
            <a:off x="1326377" y="3558419"/>
            <a:ext cx="733441"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Shard 2</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20" name="Shape 177"/>
          <p:cNvSpPr/>
          <p:nvPr/>
        </p:nvSpPr>
        <p:spPr>
          <a:xfrm>
            <a:off x="2175662" y="3558419"/>
            <a:ext cx="733441"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Shard 3</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sp>
        <p:nvSpPr>
          <p:cNvPr id="21" name="Shape 177"/>
          <p:cNvSpPr/>
          <p:nvPr/>
        </p:nvSpPr>
        <p:spPr>
          <a:xfrm>
            <a:off x="3352800" y="3558419"/>
            <a:ext cx="733441" cy="442686"/>
          </a:xfrm>
          <a:prstGeom prst="rect">
            <a:avLst/>
          </a:prstGeom>
          <a:solidFill>
            <a:srgbClr val="FFFFFF"/>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chemeClr val="accent1"/>
              </a:solidFill>
              <a:latin typeface="Arial"/>
              <a:cs typeface="Arial"/>
            </a:endParaRPr>
          </a:p>
          <a:p>
            <a:pPr lvl="0" algn="ctr" rtl="0">
              <a:spcBef>
                <a:spcPts val="0"/>
              </a:spcBef>
              <a:buNone/>
            </a:pPr>
            <a:r>
              <a:rPr lang="en-US" sz="1000" dirty="0" smtClean="0">
                <a:solidFill>
                  <a:schemeClr val="accent1"/>
                </a:solidFill>
                <a:latin typeface="Arial"/>
                <a:cs typeface="Arial"/>
              </a:rPr>
              <a:t>Shard N</a:t>
            </a:r>
            <a:endParaRPr lang="en-US" sz="1000" dirty="0">
              <a:solidFill>
                <a:schemeClr val="accent1"/>
              </a:solidFill>
              <a:cs typeface="Arial"/>
            </a:endParaRPr>
          </a:p>
          <a:p>
            <a:pPr lvl="0" algn="ctr" rtl="0">
              <a:spcBef>
                <a:spcPts val="0"/>
              </a:spcBef>
              <a:buNone/>
            </a:pPr>
            <a:endParaRPr lang="en" sz="1400" dirty="0">
              <a:solidFill>
                <a:schemeClr val="accent1"/>
              </a:solidFill>
              <a:latin typeface="Arial"/>
              <a:cs typeface="Arial"/>
            </a:endParaRPr>
          </a:p>
        </p:txBody>
      </p:sp>
      <p:cxnSp>
        <p:nvCxnSpPr>
          <p:cNvPr id="3" name="Straight Connector 2"/>
          <p:cNvCxnSpPr/>
          <p:nvPr/>
        </p:nvCxnSpPr>
        <p:spPr>
          <a:xfrm>
            <a:off x="2971800" y="3779762"/>
            <a:ext cx="304800" cy="0"/>
          </a:xfrm>
          <a:prstGeom prst="line">
            <a:avLst/>
          </a:prstGeom>
          <a:ln>
            <a:solidFill>
              <a:schemeClr val="tx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1" idx="3"/>
          </p:cNvCxnSpPr>
          <p:nvPr/>
        </p:nvCxnSpPr>
        <p:spPr>
          <a:xfrm>
            <a:off x="2383658" y="3276600"/>
            <a:ext cx="1426342" cy="0"/>
          </a:xfrm>
          <a:prstGeom prst="straightConnector1">
            <a:avLst/>
          </a:prstGeom>
          <a:ln>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62000" y="3138100"/>
            <a:ext cx="1621658" cy="276999"/>
          </a:xfrm>
          <a:prstGeom prst="rect">
            <a:avLst/>
          </a:prstGeom>
          <a:noFill/>
          <a:ln>
            <a:noFill/>
          </a:ln>
        </p:spPr>
        <p:txBody>
          <a:bodyPr wrap="none" rtlCol="0">
            <a:spAutoFit/>
          </a:bodyPr>
          <a:lstStyle/>
          <a:p>
            <a:r>
              <a:rPr lang="en-US" sz="1200" dirty="0" smtClean="0">
                <a:solidFill>
                  <a:schemeClr val="tx2"/>
                </a:solidFill>
              </a:rPr>
              <a:t>Horizontally Scalable </a:t>
            </a:r>
            <a:endParaRPr lang="en-US" sz="1200" dirty="0">
              <a:solidFill>
                <a:schemeClr val="tx2"/>
              </a:solidFill>
            </a:endParaRPr>
          </a:p>
        </p:txBody>
      </p:sp>
    </p:spTree>
    <p:extLst>
      <p:ext uri="{BB962C8B-B14F-4D97-AF65-F5344CB8AC3E}">
        <p14:creationId xmlns:p14="http://schemas.microsoft.com/office/powerpoint/2010/main" val="15204662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Query Routing</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1763510"/>
            <a:ext cx="6083798" cy="4293624"/>
          </a:xfrm>
          <a:prstGeom prst="rect">
            <a:avLst/>
          </a:prstGeom>
          <a:noFill/>
        </p:spPr>
        <p:txBody>
          <a:bodyPr wrap="square" rtlCol="0" anchor="ctr">
            <a:normAutofit/>
          </a:bodyPr>
          <a:lstStyle/>
          <a:p>
            <a:pPr>
              <a:lnSpc>
                <a:spcPct val="150000"/>
              </a:lnSpc>
            </a:pPr>
            <a:endParaRPr lang="en-US" sz="1600" b="1" dirty="0" smtClean="0">
              <a:solidFill>
                <a:srgbClr val="494747"/>
              </a:solidFill>
            </a:endParaRPr>
          </a:p>
          <a:p>
            <a:pPr marL="285750" indent="-285750">
              <a:lnSpc>
                <a:spcPct val="150000"/>
              </a:lnSpc>
              <a:buClr>
                <a:schemeClr val="accent1"/>
              </a:buClr>
              <a:buFont typeface="Arial"/>
              <a:buChar char="•"/>
            </a:pPr>
            <a:r>
              <a:rPr lang="en-US" sz="1600" dirty="0">
                <a:solidFill>
                  <a:srgbClr val="494747"/>
                </a:solidFill>
              </a:rPr>
              <a:t>Multiple query optimization models</a:t>
            </a:r>
          </a:p>
          <a:p>
            <a:pPr marL="285750" indent="-285750">
              <a:lnSpc>
                <a:spcPct val="150000"/>
              </a:lnSpc>
              <a:buClr>
                <a:schemeClr val="accent1"/>
              </a:buClr>
              <a:buFont typeface="Arial"/>
              <a:buChar char="•"/>
            </a:pPr>
            <a:r>
              <a:rPr lang="en-US" sz="1600" dirty="0">
                <a:solidFill>
                  <a:srgbClr val="494747"/>
                </a:solidFill>
              </a:rPr>
              <a:t>Each of the </a:t>
            </a:r>
            <a:r>
              <a:rPr lang="en-US" sz="1600" dirty="0" err="1">
                <a:solidFill>
                  <a:srgbClr val="494747"/>
                </a:solidFill>
              </a:rPr>
              <a:t>sharding</a:t>
            </a:r>
            <a:r>
              <a:rPr lang="en-US" sz="1600" dirty="0">
                <a:solidFill>
                  <a:srgbClr val="494747"/>
                </a:solidFill>
              </a:rPr>
              <a:t> options are appropriate for different apps / use </a:t>
            </a:r>
            <a:r>
              <a:rPr lang="en-US" sz="1600" dirty="0" smtClean="0">
                <a:solidFill>
                  <a:srgbClr val="494747"/>
                </a:solidFill>
              </a:rPr>
              <a:t>cases</a:t>
            </a:r>
            <a:endParaRPr lang="en-US" sz="1600" dirty="0">
              <a:solidFill>
                <a:srgbClr val="494747"/>
              </a:solidFill>
            </a:endParaRPr>
          </a:p>
        </p:txBody>
      </p:sp>
      <p:pic>
        <p:nvPicPr>
          <p:cNvPr id="13" name="Picture 12" descr="architect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286000"/>
            <a:ext cx="5143499" cy="3429000"/>
          </a:xfrm>
          <a:prstGeom prst="rect">
            <a:avLst/>
          </a:prstGeom>
        </p:spPr>
      </p:pic>
    </p:spTree>
    <p:extLst>
      <p:ext uri="{BB962C8B-B14F-4D97-AF65-F5344CB8AC3E}">
        <p14:creationId xmlns:p14="http://schemas.microsoft.com/office/powerpoint/2010/main" val="304838701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Designed for Performance</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Content Placeholder 1"/>
          <p:cNvSpPr txBox="1">
            <a:spLocks/>
          </p:cNvSpPr>
          <p:nvPr/>
        </p:nvSpPr>
        <p:spPr bwMode="auto">
          <a:xfrm>
            <a:off x="1835587" y="5943600"/>
            <a:ext cx="2543175" cy="35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defRPr/>
            </a:pPr>
            <a:r>
              <a:rPr lang="en-US" sz="1200" dirty="0">
                <a:solidFill>
                  <a:srgbClr val="494747"/>
                </a:solidFill>
                <a:latin typeface="Arial"/>
                <a:cs typeface="Arial"/>
              </a:rPr>
              <a:t>Better Data Locality</a:t>
            </a:r>
          </a:p>
        </p:txBody>
      </p:sp>
      <p:sp>
        <p:nvSpPr>
          <p:cNvPr id="8" name="Content Placeholder 1"/>
          <p:cNvSpPr txBox="1">
            <a:spLocks/>
          </p:cNvSpPr>
          <p:nvPr/>
        </p:nvSpPr>
        <p:spPr bwMode="auto">
          <a:xfrm>
            <a:off x="4910198" y="5943600"/>
            <a:ext cx="2543175" cy="35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defRPr/>
            </a:pPr>
            <a:r>
              <a:rPr lang="en-US" sz="1200" dirty="0">
                <a:solidFill>
                  <a:srgbClr val="494747"/>
                </a:solidFill>
                <a:latin typeface="Arial"/>
                <a:cs typeface="Arial"/>
              </a:rPr>
              <a:t>In-Memory Caching</a:t>
            </a:r>
          </a:p>
        </p:txBody>
      </p:sp>
      <p:sp>
        <p:nvSpPr>
          <p:cNvPr id="10" name="Content Placeholder 1"/>
          <p:cNvSpPr txBox="1">
            <a:spLocks/>
          </p:cNvSpPr>
          <p:nvPr/>
        </p:nvSpPr>
        <p:spPr bwMode="auto">
          <a:xfrm>
            <a:off x="8041426" y="5943600"/>
            <a:ext cx="2376715" cy="350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defRPr/>
            </a:pPr>
            <a:r>
              <a:rPr lang="en-US" sz="1200" dirty="0">
                <a:solidFill>
                  <a:srgbClr val="494747"/>
                </a:solidFill>
                <a:latin typeface="Arial"/>
                <a:cs typeface="Arial"/>
              </a:rPr>
              <a:t>In-Place Updates</a:t>
            </a:r>
          </a:p>
        </p:txBody>
      </p:sp>
      <p:grpSp>
        <p:nvGrpSpPr>
          <p:cNvPr id="11" name="Group 10"/>
          <p:cNvGrpSpPr/>
          <p:nvPr/>
        </p:nvGrpSpPr>
        <p:grpSpPr>
          <a:xfrm>
            <a:off x="4657781" y="1783956"/>
            <a:ext cx="3048000" cy="3659641"/>
            <a:chOff x="3048000" y="1601788"/>
            <a:chExt cx="3048000" cy="3659641"/>
          </a:xfrm>
        </p:grpSpPr>
        <p:cxnSp>
          <p:nvCxnSpPr>
            <p:cNvPr id="12" name="Straight Connector 11"/>
            <p:cNvCxnSpPr/>
            <p:nvPr/>
          </p:nvCxnSpPr>
          <p:spPr>
            <a:xfrm>
              <a:off x="3048000" y="1601788"/>
              <a:ext cx="0" cy="3659641"/>
            </a:xfrm>
            <a:prstGeom prst="line">
              <a:avLst/>
            </a:prstGeom>
            <a:ln w="12700" cmpd="sng">
              <a:solidFill>
                <a:srgbClr val="A2A2A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96000" y="1601788"/>
              <a:ext cx="0" cy="3659641"/>
            </a:xfrm>
            <a:prstGeom prst="line">
              <a:avLst/>
            </a:prstGeom>
            <a:ln w="12700" cmpd="sng">
              <a:solidFill>
                <a:srgbClr val="A2A2A2"/>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15" name="Picture 14" descr="relational-vs-mongodb.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783954"/>
            <a:ext cx="2621404" cy="3866741"/>
          </a:xfrm>
          <a:prstGeom prst="rect">
            <a:avLst/>
          </a:prstGeom>
        </p:spPr>
      </p:pic>
      <p:pic>
        <p:nvPicPr>
          <p:cNvPr id="16" name="Picture 15" descr="inmemory-caching.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783954"/>
            <a:ext cx="1970268" cy="3866741"/>
          </a:xfrm>
          <a:prstGeom prst="rect">
            <a:avLst/>
          </a:prstGeom>
        </p:spPr>
      </p:pic>
      <p:pic>
        <p:nvPicPr>
          <p:cNvPr id="17" name="Picture 16" descr="inplace-updates.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1783956"/>
            <a:ext cx="2833643" cy="3866742"/>
          </a:xfrm>
          <a:prstGeom prst="rect">
            <a:avLst/>
          </a:prstGeom>
        </p:spPr>
      </p:pic>
    </p:spTree>
    <p:extLst>
      <p:ext uri="{BB962C8B-B14F-4D97-AF65-F5344CB8AC3E}">
        <p14:creationId xmlns:p14="http://schemas.microsoft.com/office/powerpoint/2010/main" val="10126315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Performance at Scale</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041912583"/>
              </p:ext>
            </p:extLst>
          </p:nvPr>
        </p:nvGraphicFramePr>
        <p:xfrm>
          <a:off x="506321" y="1676400"/>
          <a:ext cx="10847479" cy="4648200"/>
        </p:xfrm>
        <a:graphic>
          <a:graphicData uri="http://schemas.openxmlformats.org/drawingml/2006/table">
            <a:tbl>
              <a:tblPr firstCol="1" lastCol="1" bandCol="1">
                <a:tableStyleId>{5940675A-B579-460E-94D1-54222C63F5DA}</a:tableStyleId>
              </a:tblPr>
              <a:tblGrid>
                <a:gridCol w="1398679"/>
                <a:gridCol w="2908408"/>
                <a:gridCol w="3270196"/>
                <a:gridCol w="3270196"/>
              </a:tblGrid>
              <a:tr h="929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solidFill>
                          <a:schemeClr val="bg1"/>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400" baseline="0" dirty="0" smtClean="0">
                          <a:solidFill>
                            <a:srgbClr val="494747"/>
                          </a:solidFill>
                          <a:latin typeface="Arial"/>
                          <a:cs typeface="Arial"/>
                        </a:rPr>
                        <a:t>Top 5 Marketing Firm</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400" baseline="0" dirty="0" smtClean="0">
                          <a:solidFill>
                            <a:srgbClr val="494747"/>
                          </a:solidFill>
                          <a:latin typeface="Arial"/>
                          <a:cs typeface="Arial"/>
                        </a:rPr>
                        <a:t>Government Agency</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400" baseline="0" dirty="0" smtClean="0">
                          <a:solidFill>
                            <a:srgbClr val="494747"/>
                          </a:solidFill>
                          <a:latin typeface="Arial"/>
                          <a:cs typeface="Arial"/>
                        </a:rPr>
                        <a:t>Top 5 Investment Bank</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29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Data</a:t>
                      </a:r>
                      <a:r>
                        <a:rPr lang="en-US" sz="1400" baseline="0" dirty="0" smtClean="0">
                          <a:solidFill>
                            <a:schemeClr val="bg1"/>
                          </a:solidFill>
                          <a:latin typeface="Arial"/>
                          <a:cs typeface="Arial"/>
                        </a:rPr>
                        <a:t> </a:t>
                      </a:r>
                      <a:endParaRPr lang="en-US" sz="1400" dirty="0" smtClean="0">
                        <a:solidFill>
                          <a:schemeClr val="bg1"/>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Key / Value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10+ fields, arrays, nested documents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20+ fields, arrays, nested documents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29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Queries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Key – based</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1-100 docs / query</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80/20 read/write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Compound queries</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Range queries</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err="1" smtClean="0">
                          <a:solidFill>
                            <a:srgbClr val="494747"/>
                          </a:solidFill>
                          <a:latin typeface="Arial"/>
                          <a:cs typeface="Arial"/>
                        </a:rPr>
                        <a:t>MapReduce</a:t>
                      </a:r>
                      <a:endParaRPr lang="en-US" sz="1200" baseline="0" dirty="0" smtClean="0">
                        <a:solidFill>
                          <a:srgbClr val="494747"/>
                        </a:solidFill>
                        <a:latin typeface="Arial"/>
                        <a:cs typeface="Arial"/>
                      </a:endParaRP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20/80 read/write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Compound queries</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Range queries</a:t>
                      </a:r>
                    </a:p>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50/50 read/write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29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Servers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~250</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~50</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4</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9296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Ops</a:t>
                      </a:r>
                      <a:r>
                        <a:rPr lang="en-US" sz="1400" baseline="0" dirty="0" smtClean="0">
                          <a:solidFill>
                            <a:schemeClr val="bg1"/>
                          </a:solidFill>
                          <a:latin typeface="Arial"/>
                          <a:cs typeface="Arial"/>
                        </a:rPr>
                        <a:t> / Sec</a:t>
                      </a:r>
                      <a:endParaRPr lang="en-US" sz="1400" dirty="0" smtClean="0">
                        <a:solidFill>
                          <a:schemeClr val="bg1"/>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1,200,000</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500,000</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rgbClr val="494747"/>
                          </a:solidFill>
                          <a:latin typeface="Arial"/>
                          <a:cs typeface="Arial"/>
                        </a:rPr>
                        <a:t>30,000</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9520695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Performance at Scale</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612322388"/>
              </p:ext>
            </p:extLst>
          </p:nvPr>
        </p:nvGraphicFramePr>
        <p:xfrm>
          <a:off x="506321" y="1676400"/>
          <a:ext cx="10923678" cy="4572000"/>
        </p:xfrm>
        <a:graphic>
          <a:graphicData uri="http://schemas.openxmlformats.org/drawingml/2006/table">
            <a:tbl>
              <a:tblPr firstCol="1" lastCol="1" bandCol="1">
                <a:tableStyleId>{5940675A-B579-460E-94D1-54222C63F5DA}</a:tableStyleId>
              </a:tblPr>
              <a:tblGrid>
                <a:gridCol w="1820613"/>
                <a:gridCol w="1820613"/>
                <a:gridCol w="1820613"/>
                <a:gridCol w="1820613"/>
                <a:gridCol w="1820613"/>
                <a:gridCol w="1820613"/>
              </a:tblGrid>
              <a:tr h="1143000">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Cluster Scale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Performance Scale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latin typeface="Arial"/>
                          <a:cs typeface="Arial"/>
                        </a:rPr>
                        <a:t>Data Scale</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143000">
                <a:tc>
                  <a:txBody>
                    <a:bodyPr/>
                    <a:lstStyle/>
                    <a:p>
                      <a:pPr algn="ctr"/>
                      <a:r>
                        <a:rPr lang="en-US" sz="1200" dirty="0" smtClean="0"/>
                        <a:t>Entertainment</a:t>
                      </a:r>
                      <a:r>
                        <a:rPr lang="en-US" sz="1200" baseline="0" dirty="0" smtClean="0"/>
                        <a:t> Company</a:t>
                      </a:r>
                      <a:endParaRPr lang="en-US" sz="1200" dirty="0"/>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1,400 servers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250</a:t>
                      </a:r>
                      <a:r>
                        <a:rPr lang="en-US" sz="1200" baseline="0" dirty="0" smtClean="0">
                          <a:solidFill>
                            <a:schemeClr val="tx2"/>
                          </a:solidFill>
                          <a:latin typeface="Arial"/>
                          <a:cs typeface="Arial"/>
                        </a:rPr>
                        <a:t> Million Ticks / Sec</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Petabytes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143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Asian Internet Company</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1,000+</a:t>
                      </a:r>
                      <a:r>
                        <a:rPr lang="en-US" sz="1200" baseline="0" dirty="0" smtClean="0">
                          <a:solidFill>
                            <a:schemeClr val="tx2"/>
                          </a:solidFill>
                          <a:latin typeface="Arial"/>
                          <a:cs typeface="Arial"/>
                        </a:rPr>
                        <a:t> servers</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300k</a:t>
                      </a:r>
                      <a:r>
                        <a:rPr lang="en-US" sz="1200" baseline="0" dirty="0" smtClean="0">
                          <a:solidFill>
                            <a:schemeClr val="tx2"/>
                          </a:solidFill>
                          <a:latin typeface="Arial"/>
                          <a:cs typeface="Arial"/>
                        </a:rPr>
                        <a:t> Ops / Sec</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10s of billions of objects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143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250+ servers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Federal Agency</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500k</a:t>
                      </a:r>
                      <a:r>
                        <a:rPr lang="en-US" sz="1200" baseline="0" dirty="0" smtClean="0">
                          <a:solidFill>
                            <a:schemeClr val="tx2"/>
                          </a:solidFill>
                          <a:latin typeface="Arial"/>
                          <a:cs typeface="Arial"/>
                        </a:rPr>
                        <a:t> Ops / Sec</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200 billion</a:t>
                      </a:r>
                      <a:r>
                        <a:rPr lang="en-US" sz="1200" baseline="0" dirty="0" smtClean="0">
                          <a:solidFill>
                            <a:schemeClr val="tx2"/>
                          </a:solidFill>
                          <a:latin typeface="Arial"/>
                          <a:cs typeface="Arial"/>
                        </a:rPr>
                        <a:t> documents / 1+ PB of data </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nvPicPr>
        <p:blipFill rotWithShape="1">
          <a:blip r:embed="rId3"/>
          <a:srcRect l="20606" t="30494" r="17576" b="31941"/>
          <a:stretch/>
        </p:blipFill>
        <p:spPr>
          <a:xfrm>
            <a:off x="979910" y="5486400"/>
            <a:ext cx="969220" cy="374802"/>
          </a:xfrm>
          <a:prstGeom prst="rect">
            <a:avLst/>
          </a:prstGeom>
        </p:spPr>
      </p:pic>
      <p:pic>
        <p:nvPicPr>
          <p:cNvPr id="8" name="Picture 7"/>
          <p:cNvPicPr>
            <a:picLocks noChangeAspect="1"/>
          </p:cNvPicPr>
          <p:nvPr/>
        </p:nvPicPr>
        <p:blipFill rotWithShape="1">
          <a:blip r:embed="rId4"/>
          <a:srcRect l="17533" t="29792" r="20130" b="27351"/>
          <a:stretch/>
        </p:blipFill>
        <p:spPr>
          <a:xfrm>
            <a:off x="4495800" y="3124200"/>
            <a:ext cx="1083734" cy="474134"/>
          </a:xfrm>
          <a:prstGeom prst="rect">
            <a:avLst/>
          </a:prstGeom>
        </p:spPr>
      </p:pic>
      <p:pic>
        <p:nvPicPr>
          <p:cNvPr id="9" name="Picture 8"/>
          <p:cNvPicPr>
            <a:picLocks noChangeAspect="1"/>
          </p:cNvPicPr>
          <p:nvPr/>
        </p:nvPicPr>
        <p:blipFill rotWithShape="1">
          <a:blip r:embed="rId5"/>
          <a:srcRect l="19697" t="23378" r="20130" b="24922"/>
          <a:stretch/>
        </p:blipFill>
        <p:spPr>
          <a:xfrm>
            <a:off x="4533295" y="4191000"/>
            <a:ext cx="982134" cy="536994"/>
          </a:xfrm>
          <a:prstGeom prst="rect">
            <a:avLst/>
          </a:prstGeom>
        </p:spPr>
      </p:pic>
      <p:pic>
        <p:nvPicPr>
          <p:cNvPr id="10" name="Picture 9"/>
          <p:cNvPicPr>
            <a:picLocks noChangeAspect="1"/>
          </p:cNvPicPr>
          <p:nvPr/>
        </p:nvPicPr>
        <p:blipFill rotWithShape="1">
          <a:blip r:embed="rId6"/>
          <a:srcRect l="35065" t="24706" r="34458" b="22806"/>
          <a:stretch/>
        </p:blipFill>
        <p:spPr>
          <a:xfrm>
            <a:off x="8458200" y="3143552"/>
            <a:ext cx="448734" cy="491812"/>
          </a:xfrm>
          <a:prstGeom prst="rect">
            <a:avLst/>
          </a:prstGeom>
        </p:spPr>
      </p:pic>
      <p:pic>
        <p:nvPicPr>
          <p:cNvPr id="11" name="Picture 10"/>
          <p:cNvPicPr>
            <a:picLocks noChangeAspect="1"/>
          </p:cNvPicPr>
          <p:nvPr/>
        </p:nvPicPr>
        <p:blipFill rotWithShape="1">
          <a:blip r:embed="rId7"/>
          <a:srcRect l="19350" t="26528" r="20477" b="28968"/>
          <a:stretch/>
        </p:blipFill>
        <p:spPr>
          <a:xfrm>
            <a:off x="8305800" y="4352271"/>
            <a:ext cx="798288" cy="375723"/>
          </a:xfrm>
          <a:prstGeom prst="rect">
            <a:avLst/>
          </a:prstGeom>
        </p:spPr>
      </p:pic>
      <p:pic>
        <p:nvPicPr>
          <p:cNvPr id="13" name="Picture 12" descr="baidu.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8457" y="5480352"/>
            <a:ext cx="748696" cy="255415"/>
          </a:xfrm>
          <a:prstGeom prst="rect">
            <a:avLst/>
          </a:prstGeom>
        </p:spPr>
      </p:pic>
    </p:spTree>
    <p:extLst>
      <p:ext uri="{BB962C8B-B14F-4D97-AF65-F5344CB8AC3E}">
        <p14:creationId xmlns:p14="http://schemas.microsoft.com/office/powerpoint/2010/main" val="65045919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Deployment Architectures</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969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Single Data Center Deployment</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4" name="Picture 13" descr="single-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524000"/>
            <a:ext cx="7772400" cy="5181601"/>
          </a:xfrm>
          <a:prstGeom prst="rect">
            <a:avLst/>
          </a:prstGeom>
        </p:spPr>
      </p:pic>
    </p:spTree>
    <p:extLst>
      <p:ext uri="{BB962C8B-B14F-4D97-AF65-F5344CB8AC3E}">
        <p14:creationId xmlns:p14="http://schemas.microsoft.com/office/powerpoint/2010/main" val="11476641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Active / Active Data Center</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ctive-data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5400"/>
            <a:ext cx="11963400" cy="7975600"/>
          </a:xfrm>
          <a:prstGeom prst="rect">
            <a:avLst/>
          </a:prstGeom>
        </p:spPr>
      </p:pic>
    </p:spTree>
    <p:extLst>
      <p:ext uri="{BB962C8B-B14F-4D97-AF65-F5344CB8AC3E}">
        <p14:creationId xmlns:p14="http://schemas.microsoft.com/office/powerpoint/2010/main" val="7994365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Active / Standby Data Center</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1066800" y="1752600"/>
            <a:ext cx="9844588" cy="4533900"/>
          </a:xfrm>
          <a:prstGeom prst="rect">
            <a:avLst/>
          </a:prstGeom>
        </p:spPr>
      </p:pic>
    </p:spTree>
    <p:extLst>
      <p:ext uri="{BB962C8B-B14F-4D97-AF65-F5344CB8AC3E}">
        <p14:creationId xmlns:p14="http://schemas.microsoft.com/office/powerpoint/2010/main" val="15576220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MongoDB Use Cases</a:t>
            </a:r>
            <a:endParaRPr lang="en-US" dirty="0">
              <a:solidFill>
                <a:schemeClr val="tx2"/>
              </a:solidFill>
            </a:endParaRPr>
          </a:p>
        </p:txBody>
      </p:sp>
      <p:sp>
        <p:nvSpPr>
          <p:cNvPr id="4" name="Rectangle 3"/>
          <p:cNvSpPr/>
          <p:nvPr/>
        </p:nvSpPr>
        <p:spPr>
          <a:xfrm>
            <a:off x="368300" y="1447800"/>
            <a:ext cx="2743200" cy="22860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chemeClr val="tx2">
                    <a:lumMod val="60000"/>
                    <a:lumOff val="40000"/>
                  </a:schemeClr>
                </a:solidFill>
              </a:rPr>
              <a:t>Single View</a:t>
            </a:r>
            <a:endParaRPr lang="en-US" sz="1400" b="1" dirty="0">
              <a:solidFill>
                <a:schemeClr val="tx2">
                  <a:lumMod val="60000"/>
                  <a:lumOff val="40000"/>
                </a:schemeClr>
              </a:solidFill>
            </a:endParaRPr>
          </a:p>
        </p:txBody>
      </p:sp>
      <p:sp>
        <p:nvSpPr>
          <p:cNvPr id="6" name="Rectangle 5"/>
          <p:cNvSpPr/>
          <p:nvPr/>
        </p:nvSpPr>
        <p:spPr>
          <a:xfrm>
            <a:off x="3263900" y="1447800"/>
            <a:ext cx="2743200" cy="22860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chemeClr val="tx2">
                    <a:lumMod val="60000"/>
                    <a:lumOff val="40000"/>
                  </a:schemeClr>
                </a:solidFill>
              </a:rPr>
              <a:t>Internet of Things</a:t>
            </a:r>
          </a:p>
        </p:txBody>
      </p:sp>
      <p:sp>
        <p:nvSpPr>
          <p:cNvPr id="7" name="Rectangle 6"/>
          <p:cNvSpPr/>
          <p:nvPr/>
        </p:nvSpPr>
        <p:spPr>
          <a:xfrm>
            <a:off x="6159500" y="1447800"/>
            <a:ext cx="2743200" cy="22860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chemeClr val="tx2">
                    <a:lumMod val="60000"/>
                    <a:lumOff val="40000"/>
                  </a:schemeClr>
                </a:solidFill>
              </a:rPr>
              <a:t>Mobile</a:t>
            </a:r>
          </a:p>
        </p:txBody>
      </p:sp>
      <p:sp>
        <p:nvSpPr>
          <p:cNvPr id="8" name="Rectangle 7"/>
          <p:cNvSpPr/>
          <p:nvPr/>
        </p:nvSpPr>
        <p:spPr>
          <a:xfrm>
            <a:off x="9055100" y="1447800"/>
            <a:ext cx="2743200" cy="22860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rgbClr val="88929B"/>
                </a:solidFill>
              </a:rPr>
              <a:t>Real-Time Analytics</a:t>
            </a:r>
          </a:p>
        </p:txBody>
      </p:sp>
      <p:sp>
        <p:nvSpPr>
          <p:cNvPr id="9" name="Rectangle 8"/>
          <p:cNvSpPr/>
          <p:nvPr/>
        </p:nvSpPr>
        <p:spPr>
          <a:xfrm>
            <a:off x="368300" y="3856037"/>
            <a:ext cx="3703320" cy="2697163"/>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a:solidFill>
                <a:schemeClr val="tx1"/>
              </a:solidFill>
            </a:endParaRPr>
          </a:p>
          <a:p>
            <a:pPr algn="ctr"/>
            <a:r>
              <a:rPr lang="en-US" sz="1400" b="1" dirty="0" smtClean="0">
                <a:solidFill>
                  <a:srgbClr val="88929B"/>
                </a:solidFill>
              </a:rPr>
              <a:t>Catalog</a:t>
            </a:r>
          </a:p>
        </p:txBody>
      </p:sp>
      <p:sp>
        <p:nvSpPr>
          <p:cNvPr id="10" name="Rectangle 9"/>
          <p:cNvSpPr/>
          <p:nvPr/>
        </p:nvSpPr>
        <p:spPr>
          <a:xfrm>
            <a:off x="4231640" y="3868737"/>
            <a:ext cx="3703320" cy="2697163"/>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rgbClr val="88929B"/>
                </a:solidFill>
              </a:rPr>
              <a:t>Personalization</a:t>
            </a:r>
          </a:p>
        </p:txBody>
      </p:sp>
      <p:sp>
        <p:nvSpPr>
          <p:cNvPr id="11" name="Rectangle 10"/>
          <p:cNvSpPr/>
          <p:nvPr/>
        </p:nvSpPr>
        <p:spPr>
          <a:xfrm>
            <a:off x="8094980" y="3868737"/>
            <a:ext cx="3703320" cy="2697163"/>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b="1" dirty="0" smtClean="0">
              <a:solidFill>
                <a:schemeClr val="tx1"/>
              </a:solidFill>
            </a:endParaRPr>
          </a:p>
          <a:p>
            <a:pPr algn="ctr"/>
            <a:r>
              <a:rPr lang="en-US" sz="1400" b="1" dirty="0" smtClean="0">
                <a:solidFill>
                  <a:srgbClr val="88929B"/>
                </a:solidFill>
              </a:rPr>
              <a:t>Content Management</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3206" y="2286000"/>
            <a:ext cx="513153" cy="501851"/>
          </a:xfrm>
          <a:prstGeom prst="rect">
            <a:avLst/>
          </a:prstGeom>
        </p:spPr>
      </p:pic>
      <p:pic>
        <p:nvPicPr>
          <p:cNvPr id="13" name="Picture 12" descr="Stripe-logo.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8108" y="2983356"/>
            <a:ext cx="698671" cy="34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MetLife_206x150.png"/>
          <p:cNvPicPr>
            <a:picLocks noChangeAspect="1"/>
          </p:cNvPicPr>
          <p:nvPr/>
        </p:nvPicPr>
        <p:blipFill>
          <a:blip r:embed="rId4" cstate="email">
            <a:extLst>
              <a:ext uri="{28A0092B-C50C-407E-A947-70E740481C1C}">
                <a14:useLocalDpi xmlns:a14="http://schemas.microsoft.com/office/drawing/2010/main"/>
              </a:ext>
            </a:extLst>
          </a:blip>
          <a:srcRect l="11635" t="34669" r="11421" b="31314"/>
          <a:stretch>
            <a:fillRect/>
          </a:stretch>
        </p:blipFill>
        <p:spPr bwMode="auto">
          <a:xfrm>
            <a:off x="705524" y="2369973"/>
            <a:ext cx="1035664" cy="333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800167" y="2957150"/>
            <a:ext cx="1019233" cy="402273"/>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79539" y="2205571"/>
            <a:ext cx="1322665" cy="232829"/>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96015" y="2673620"/>
            <a:ext cx="847385" cy="221980"/>
          </a:xfrm>
          <a:prstGeom prst="rect">
            <a:avLst/>
          </a:prstGeom>
        </p:spPr>
      </p:pic>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05057" y="2690266"/>
            <a:ext cx="1002175" cy="347211"/>
          </a:xfrm>
          <a:prstGeom prst="rect">
            <a:avLst/>
          </a:prstGeom>
        </p:spPr>
      </p:pic>
      <p:pic>
        <p:nvPicPr>
          <p:cNvPr id="19" name="Picture 1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35185" y="3101930"/>
            <a:ext cx="1200629" cy="402273"/>
          </a:xfrm>
          <a:prstGeom prst="rect">
            <a:avLst/>
          </a:prstGeom>
        </p:spPr>
      </p:pic>
      <p:pic>
        <p:nvPicPr>
          <p:cNvPr id="20" name="Picture 38" descr="O2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62626" y="2604066"/>
            <a:ext cx="411163" cy="40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580432" y="2633748"/>
            <a:ext cx="709055" cy="3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146921" y="3151773"/>
            <a:ext cx="924088" cy="277227"/>
          </a:xfrm>
          <a:prstGeom prst="rect">
            <a:avLst/>
          </a:prstGeom>
        </p:spPr>
      </p:pic>
      <p:pic>
        <p:nvPicPr>
          <p:cNvPr id="23" name="Picture 2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696632" y="2160084"/>
            <a:ext cx="1668936" cy="423663"/>
          </a:xfrm>
          <a:prstGeom prst="rect">
            <a:avLst/>
          </a:prstGeom>
        </p:spPr>
      </p:pic>
      <p:pic>
        <p:nvPicPr>
          <p:cNvPr id="24" name="Picture 3"/>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405391" y="2290545"/>
            <a:ext cx="1179444" cy="36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878525" y="2238383"/>
            <a:ext cx="504817" cy="504817"/>
          </a:xfrm>
          <a:prstGeom prst="rect">
            <a:avLst/>
          </a:prstGeom>
        </p:spPr>
      </p:pic>
      <p:pic>
        <p:nvPicPr>
          <p:cNvPr id="26" name="Picture 2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332110" y="3005739"/>
            <a:ext cx="1249815" cy="259107"/>
          </a:xfrm>
          <a:prstGeom prst="rect">
            <a:avLst/>
          </a:prstGeom>
        </p:spPr>
      </p:pic>
      <p:pic>
        <p:nvPicPr>
          <p:cNvPr id="27" name="Picture 2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348051" y="2863871"/>
            <a:ext cx="831659" cy="529237"/>
          </a:xfrm>
          <a:prstGeom prst="rect">
            <a:avLst/>
          </a:prstGeom>
        </p:spPr>
      </p:pic>
      <p:pic>
        <p:nvPicPr>
          <p:cNvPr id="28" name="Picture 27"/>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488764" y="4909336"/>
            <a:ext cx="1042336" cy="312545"/>
          </a:xfrm>
          <a:prstGeom prst="rect">
            <a:avLst/>
          </a:prstGeom>
        </p:spPr>
      </p:pic>
      <p:pic>
        <p:nvPicPr>
          <p:cNvPr id="29" name="Picture 2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6198220" y="5697881"/>
            <a:ext cx="1479819" cy="298327"/>
          </a:xfrm>
          <a:prstGeom prst="rect">
            <a:avLst/>
          </a:prstGeom>
        </p:spPr>
      </p:pic>
      <p:pic>
        <p:nvPicPr>
          <p:cNvPr id="30" name="Picture 29"/>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4689592" y="5629521"/>
            <a:ext cx="1251707" cy="390279"/>
          </a:xfrm>
          <a:prstGeom prst="rect">
            <a:avLst/>
          </a:prstGeom>
        </p:spPr>
      </p:pic>
      <p:pic>
        <p:nvPicPr>
          <p:cNvPr id="31" name="Picture 30"/>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4600538" y="4906728"/>
            <a:ext cx="1700873" cy="396101"/>
          </a:xfrm>
          <a:prstGeom prst="rect">
            <a:avLst/>
          </a:prstGeom>
        </p:spPr>
      </p:pic>
      <p:pic>
        <p:nvPicPr>
          <p:cNvPr id="32" name="Picture 2"/>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598091" y="4894721"/>
            <a:ext cx="745039" cy="439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32956" y="4876800"/>
            <a:ext cx="1464017" cy="377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215345" y="5649644"/>
            <a:ext cx="444373" cy="446356"/>
          </a:xfrm>
          <a:prstGeom prst="rect">
            <a:avLst/>
          </a:prstGeom>
        </p:spPr>
      </p:pic>
      <p:pic>
        <p:nvPicPr>
          <p:cNvPr id="35" name="Picture 3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649401" y="5791200"/>
            <a:ext cx="716428" cy="258603"/>
          </a:xfrm>
          <a:prstGeom prst="rect">
            <a:avLst/>
          </a:prstGeom>
        </p:spPr>
      </p:pic>
      <p:pic>
        <p:nvPicPr>
          <p:cNvPr id="36" name="Picture 35"/>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476057" y="5548609"/>
            <a:ext cx="1040055" cy="425980"/>
          </a:xfrm>
          <a:prstGeom prst="rect">
            <a:avLst/>
          </a:prstGeom>
        </p:spPr>
      </p:pic>
      <p:pic>
        <p:nvPicPr>
          <p:cNvPr id="37" name="Picture 3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0287000" y="4894152"/>
            <a:ext cx="1003691" cy="300540"/>
          </a:xfrm>
          <a:prstGeom prst="rect">
            <a:avLst/>
          </a:prstGeom>
        </p:spPr>
      </p:pic>
      <p:pic>
        <p:nvPicPr>
          <p:cNvPr id="38" name="Picture 37"/>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534520" y="4922887"/>
            <a:ext cx="1358900" cy="258087"/>
          </a:xfrm>
          <a:prstGeom prst="rect">
            <a:avLst/>
          </a:prstGeom>
        </p:spPr>
      </p:pic>
      <p:pic>
        <p:nvPicPr>
          <p:cNvPr id="39" name="Picture 38"/>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9672874" y="5602697"/>
            <a:ext cx="1823921" cy="317804"/>
          </a:xfrm>
          <a:prstGeom prst="rect">
            <a:avLst/>
          </a:prstGeom>
        </p:spPr>
      </p:pic>
    </p:spTree>
    <p:extLst>
      <p:ext uri="{BB962C8B-B14F-4D97-AF65-F5344CB8AC3E}">
        <p14:creationId xmlns:p14="http://schemas.microsoft.com/office/powerpoint/2010/main" val="17782508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Deploy Global, Access Local </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readglobal-writeloc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533400"/>
            <a:ext cx="10439400" cy="6959600"/>
          </a:xfrm>
          <a:prstGeom prst="rect">
            <a:avLst/>
          </a:prstGeom>
        </p:spPr>
      </p:pic>
    </p:spTree>
    <p:extLst>
      <p:ext uri="{BB962C8B-B14F-4D97-AF65-F5344CB8AC3E}">
        <p14:creationId xmlns:p14="http://schemas.microsoft.com/office/powerpoint/2010/main" val="7585611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Replicate Data Near Users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descr="png;base64ac3d234fcdefef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25563"/>
            <a:ext cx="10972800" cy="5166360"/>
          </a:xfrm>
          <a:prstGeom prst="rect">
            <a:avLst/>
          </a:prstGeom>
        </p:spPr>
      </p:pic>
    </p:spTree>
    <p:extLst>
      <p:ext uri="{BB962C8B-B14F-4D97-AF65-F5344CB8AC3E}">
        <p14:creationId xmlns:p14="http://schemas.microsoft.com/office/powerpoint/2010/main" val="377856092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Security</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99420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MongoDB </a:t>
            </a:r>
            <a:r>
              <a:rPr lang="en-US" smtClean="0">
                <a:solidFill>
                  <a:schemeClr val="tx2"/>
                </a:solidFill>
              </a:rPr>
              <a:t>Security Features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799099362"/>
              </p:ext>
            </p:extLst>
          </p:nvPr>
        </p:nvGraphicFramePr>
        <p:xfrm>
          <a:off x="506319" y="1676400"/>
          <a:ext cx="10847480" cy="4495800"/>
        </p:xfrm>
        <a:graphic>
          <a:graphicData uri="http://schemas.openxmlformats.org/drawingml/2006/table">
            <a:tbl>
              <a:tblPr firstCol="1" lastCol="1" bandCol="1">
                <a:tableStyleId>{5940675A-B579-460E-94D1-54222C63F5DA}</a:tableStyleId>
              </a:tblPr>
              <a:tblGrid>
                <a:gridCol w="2922681"/>
                <a:gridCol w="7924799"/>
              </a:tblGrid>
              <a:tr h="89916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a:cs typeface="Arial"/>
                        </a:rPr>
                        <a:t>Business Needs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latin typeface="Arial"/>
                          <a:cs typeface="Arial"/>
                        </a:rPr>
                        <a:t>MongoDB</a:t>
                      </a:r>
                      <a:r>
                        <a:rPr lang="en-US" sz="1400" b="1" baseline="0" dirty="0" smtClean="0">
                          <a:solidFill>
                            <a:schemeClr val="bg1"/>
                          </a:solidFill>
                          <a:latin typeface="Arial"/>
                          <a:cs typeface="Arial"/>
                        </a:rPr>
                        <a:t> Security Features</a:t>
                      </a:r>
                      <a:endParaRPr lang="en-US" sz="1400" b="1" dirty="0" smtClean="0">
                        <a:solidFill>
                          <a:schemeClr val="bg1"/>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tx2"/>
                    </a:solidFill>
                  </a:tcPr>
                </a:tc>
              </a:tr>
              <a:tr h="899160">
                <a:tc>
                  <a:txBody>
                    <a:bodyPr/>
                    <a:lstStyle/>
                    <a:p>
                      <a:pPr algn="ctr"/>
                      <a:r>
                        <a:rPr lang="en-US" sz="1200" b="1" dirty="0" smtClean="0">
                          <a:solidFill>
                            <a:schemeClr val="tx2"/>
                          </a:solidFill>
                        </a:rPr>
                        <a:t>Authentication</a:t>
                      </a:r>
                      <a:endParaRPr lang="en-US" sz="1200" b="1"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SCRAM, LDAP*, Kerberos*, x.509 Certificates</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89916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latin typeface="Arial"/>
                          <a:cs typeface="Arial"/>
                        </a:rPr>
                        <a:t>Authorization</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Built-in Roles, User-Defined Roles, Field-Level Redaction</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89916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latin typeface="Arial"/>
                          <a:cs typeface="Arial"/>
                        </a:rPr>
                        <a:t>Auditing*</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Admin, DML, DDL, Role-Based</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89916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tx2"/>
                          </a:solidFill>
                          <a:latin typeface="Arial"/>
                          <a:cs typeface="Arial"/>
                        </a:rPr>
                        <a:t>Encryption</a:t>
                      </a: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2"/>
                          </a:solidFill>
                          <a:latin typeface="Arial"/>
                          <a:cs typeface="Arial"/>
                        </a:rPr>
                        <a:t>Network:</a:t>
                      </a:r>
                      <a:r>
                        <a:rPr lang="en-US" sz="1200" baseline="0" dirty="0" smtClean="0">
                          <a:solidFill>
                            <a:schemeClr val="tx2"/>
                          </a:solidFill>
                          <a:latin typeface="Arial"/>
                          <a:cs typeface="Arial"/>
                        </a:rPr>
                        <a:t> SSL (with FIPS 140-2*)</a:t>
                      </a:r>
                    </a:p>
                    <a:p>
                      <a:pPr marL="0" marR="0" indent="0" algn="ctr" defTabSz="457200" rtl="0" eaLnBrk="1" fontAlgn="auto" latinLnBrk="0" hangingPunct="1">
                        <a:lnSpc>
                          <a:spcPct val="100000"/>
                        </a:lnSpc>
                        <a:spcBef>
                          <a:spcPts val="0"/>
                        </a:spcBef>
                        <a:spcAft>
                          <a:spcPts val="0"/>
                        </a:spcAft>
                        <a:buClrTx/>
                        <a:buSzTx/>
                        <a:buFontTx/>
                        <a:buNone/>
                        <a:tabLst/>
                        <a:defRPr/>
                      </a:pPr>
                      <a:r>
                        <a:rPr lang="en-US" sz="1200" baseline="0" dirty="0" smtClean="0">
                          <a:solidFill>
                            <a:schemeClr val="tx2"/>
                          </a:solidFill>
                          <a:latin typeface="Arial"/>
                          <a:cs typeface="Arial"/>
                        </a:rPr>
                        <a:t>Disk: Encrypted Storage Engine* or Partner Solutions</a:t>
                      </a:r>
                      <a:endParaRPr lang="en-US" sz="1200" dirty="0" smtClean="0">
                        <a:solidFill>
                          <a:schemeClr val="tx2"/>
                        </a:solidFill>
                        <a:latin typeface="Arial"/>
                        <a:cs typeface="Arial"/>
                      </a:endParaRPr>
                    </a:p>
                  </a:txBody>
                  <a:tcPr marL="113512" marR="113512" marT="42567" marB="42567"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TextBox 12"/>
          <p:cNvSpPr txBox="1"/>
          <p:nvPr/>
        </p:nvSpPr>
        <p:spPr>
          <a:xfrm>
            <a:off x="6506697" y="6248400"/>
            <a:ext cx="4831378" cy="153888"/>
          </a:xfrm>
          <a:prstGeom prst="rect">
            <a:avLst/>
          </a:prstGeom>
        </p:spPr>
        <p:txBody>
          <a:bodyPr wrap="square" lIns="0" tIns="0" rIns="0" bIns="0" rtlCol="0">
            <a:spAutoFit/>
          </a:bodyPr>
          <a:lstStyle/>
          <a:p>
            <a:pPr algn="r"/>
            <a:r>
              <a:rPr lang="en-US" sz="1000" dirty="0">
                <a:solidFill>
                  <a:srgbClr val="6D6C6C"/>
                </a:solidFill>
                <a:latin typeface="Arial"/>
                <a:cs typeface="Arial"/>
              </a:rPr>
              <a:t>*Included with </a:t>
            </a:r>
            <a:r>
              <a:rPr lang="en-US" sz="1000" dirty="0" err="1">
                <a:solidFill>
                  <a:srgbClr val="6D6C6C"/>
                </a:solidFill>
                <a:latin typeface="Arial"/>
                <a:cs typeface="Arial"/>
              </a:rPr>
              <a:t>MongoDB</a:t>
            </a:r>
            <a:r>
              <a:rPr lang="en-US" sz="1000" dirty="0">
                <a:solidFill>
                  <a:srgbClr val="6D6C6C"/>
                </a:solidFill>
                <a:latin typeface="Arial"/>
                <a:cs typeface="Arial"/>
              </a:rPr>
              <a:t> Enterprise Advanced</a:t>
            </a:r>
          </a:p>
        </p:txBody>
      </p:sp>
    </p:spTree>
    <p:extLst>
      <p:ext uri="{BB962C8B-B14F-4D97-AF65-F5344CB8AC3E}">
        <p14:creationId xmlns:p14="http://schemas.microsoft.com/office/powerpoint/2010/main" val="22971179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Work with</a:t>
            </a:r>
            <a:br>
              <a:rPr lang="en-US" dirty="0" smtClean="0"/>
            </a:br>
            <a:r>
              <a:rPr lang="en-US" dirty="0" err="1" smtClean="0"/>
              <a:t>Hadoop</a:t>
            </a:r>
            <a:r>
              <a:rPr lang="en-US" dirty="0" smtClean="0"/>
              <a:t>/Spark &amp; </a:t>
            </a:r>
            <a:br>
              <a:rPr lang="en-US" dirty="0" smtClean="0"/>
            </a:br>
            <a:r>
              <a:rPr lang="en-US" dirty="0" smtClean="0"/>
              <a:t>Analytics</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389666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MongoDB &amp; </a:t>
            </a:r>
            <a:r>
              <a:rPr lang="en-US" dirty="0" err="1" smtClean="0">
                <a:solidFill>
                  <a:schemeClr val="tx2"/>
                </a:solidFill>
              </a:rPr>
              <a:t>Hadoop</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descr="hadoop.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0946" b="14911"/>
          <a:stretch/>
        </p:blipFill>
        <p:spPr>
          <a:xfrm>
            <a:off x="8305800" y="1800177"/>
            <a:ext cx="1786758" cy="524325"/>
          </a:xfrm>
          <a:prstGeom prst="rect">
            <a:avLst/>
          </a:prstGeom>
        </p:spPr>
      </p:pic>
      <p:grpSp>
        <p:nvGrpSpPr>
          <p:cNvPr id="14" name="Group 13"/>
          <p:cNvGrpSpPr/>
          <p:nvPr/>
        </p:nvGrpSpPr>
        <p:grpSpPr>
          <a:xfrm>
            <a:off x="7054655" y="2645918"/>
            <a:ext cx="914400" cy="970176"/>
            <a:chOff x="6066203" y="3441701"/>
            <a:chExt cx="914400" cy="970176"/>
          </a:xfrm>
          <a:solidFill>
            <a:srgbClr val="FFFFFF"/>
          </a:solidFill>
        </p:grpSpPr>
        <p:sp>
          <p:nvSpPr>
            <p:cNvPr id="15" name="Rounded Rectangle 14"/>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sp>
        <p:nvSpPr>
          <p:cNvPr id="29" name="TextBox 28"/>
          <p:cNvSpPr txBox="1"/>
          <p:nvPr/>
        </p:nvSpPr>
        <p:spPr>
          <a:xfrm>
            <a:off x="1843579" y="2885545"/>
            <a:ext cx="1142360" cy="461665"/>
          </a:xfrm>
          <a:prstGeom prst="rect">
            <a:avLst/>
          </a:prstGeom>
          <a:noFill/>
        </p:spPr>
        <p:txBody>
          <a:bodyPr wrap="none" rtlCol="0">
            <a:spAutoFit/>
          </a:bodyPr>
          <a:lstStyle/>
          <a:p>
            <a:r>
              <a:rPr lang="en-US" sz="1200" b="1" dirty="0">
                <a:solidFill>
                  <a:schemeClr val="tx2"/>
                </a:solidFill>
                <a:latin typeface="Arial"/>
                <a:cs typeface="Arial"/>
              </a:rPr>
              <a:t>Applications</a:t>
            </a:r>
          </a:p>
          <a:p>
            <a:r>
              <a:rPr lang="en-US" sz="1200" b="1" dirty="0">
                <a:solidFill>
                  <a:schemeClr val="tx2"/>
                </a:solidFill>
                <a:latin typeface="Arial"/>
                <a:cs typeface="Arial"/>
              </a:rPr>
              <a:t>powered by</a:t>
            </a:r>
          </a:p>
        </p:txBody>
      </p:sp>
      <p:sp>
        <p:nvSpPr>
          <p:cNvPr id="30" name="TextBox 29"/>
          <p:cNvSpPr txBox="1"/>
          <p:nvPr/>
        </p:nvSpPr>
        <p:spPr>
          <a:xfrm>
            <a:off x="7204885" y="1858968"/>
            <a:ext cx="1052592" cy="461665"/>
          </a:xfrm>
          <a:prstGeom prst="rect">
            <a:avLst/>
          </a:prstGeom>
          <a:noFill/>
        </p:spPr>
        <p:txBody>
          <a:bodyPr wrap="none" rtlCol="0">
            <a:spAutoFit/>
          </a:bodyPr>
          <a:lstStyle/>
          <a:p>
            <a:pPr algn="r"/>
            <a:r>
              <a:rPr lang="en-US" sz="1200" b="1" dirty="0">
                <a:solidFill>
                  <a:schemeClr val="tx2"/>
                </a:solidFill>
                <a:latin typeface="Arial"/>
                <a:cs typeface="Arial"/>
              </a:rPr>
              <a:t>Analysis</a:t>
            </a:r>
          </a:p>
          <a:p>
            <a:pPr algn="r"/>
            <a:r>
              <a:rPr lang="en-US" sz="1200" b="1" dirty="0">
                <a:solidFill>
                  <a:schemeClr val="tx2"/>
                </a:solidFill>
                <a:latin typeface="Arial"/>
                <a:cs typeface="Arial"/>
              </a:rPr>
              <a:t>powered by</a:t>
            </a:r>
          </a:p>
        </p:txBody>
      </p:sp>
      <p:grpSp>
        <p:nvGrpSpPr>
          <p:cNvPr id="36" name="Group 35"/>
          <p:cNvGrpSpPr/>
          <p:nvPr/>
        </p:nvGrpSpPr>
        <p:grpSpPr>
          <a:xfrm>
            <a:off x="8238067" y="2648306"/>
            <a:ext cx="914400" cy="970176"/>
            <a:chOff x="6066203" y="3441701"/>
            <a:chExt cx="914400" cy="970176"/>
          </a:xfrm>
          <a:solidFill>
            <a:srgbClr val="FFFFFF"/>
          </a:solidFill>
        </p:grpSpPr>
        <p:sp>
          <p:nvSpPr>
            <p:cNvPr id="37" name="Rounded Rectangle 36"/>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8" name="Picture 37"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39" name="Group 38"/>
          <p:cNvGrpSpPr/>
          <p:nvPr/>
        </p:nvGrpSpPr>
        <p:grpSpPr>
          <a:xfrm>
            <a:off x="9394663" y="2648306"/>
            <a:ext cx="914400" cy="970176"/>
            <a:chOff x="6066203" y="3441701"/>
            <a:chExt cx="914400" cy="970176"/>
          </a:xfrm>
          <a:solidFill>
            <a:srgbClr val="FFFFFF"/>
          </a:solidFill>
        </p:grpSpPr>
        <p:sp>
          <p:nvSpPr>
            <p:cNvPr id="40" name="Rounded Rectangle 39"/>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 name="Picture 40"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42" name="Group 41"/>
          <p:cNvGrpSpPr/>
          <p:nvPr/>
        </p:nvGrpSpPr>
        <p:grpSpPr>
          <a:xfrm>
            <a:off x="7048607" y="3768494"/>
            <a:ext cx="914400" cy="970176"/>
            <a:chOff x="6066203" y="3441701"/>
            <a:chExt cx="914400" cy="970176"/>
          </a:xfrm>
          <a:solidFill>
            <a:srgbClr val="FFFFFF"/>
          </a:solidFill>
        </p:grpSpPr>
        <p:sp>
          <p:nvSpPr>
            <p:cNvPr id="43" name="Rounded Rectangle 42"/>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4" name="Picture 43"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45" name="Group 44"/>
          <p:cNvGrpSpPr/>
          <p:nvPr/>
        </p:nvGrpSpPr>
        <p:grpSpPr>
          <a:xfrm>
            <a:off x="8232019" y="3770882"/>
            <a:ext cx="914400" cy="970176"/>
            <a:chOff x="6066203" y="3441701"/>
            <a:chExt cx="914400" cy="970176"/>
          </a:xfrm>
          <a:solidFill>
            <a:srgbClr val="FFFFFF"/>
          </a:solidFill>
        </p:grpSpPr>
        <p:sp>
          <p:nvSpPr>
            <p:cNvPr id="46" name="Rounded Rectangle 45"/>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7" name="Picture 46"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48" name="Group 47"/>
          <p:cNvGrpSpPr/>
          <p:nvPr/>
        </p:nvGrpSpPr>
        <p:grpSpPr>
          <a:xfrm>
            <a:off x="9388615" y="3770882"/>
            <a:ext cx="914400" cy="970176"/>
            <a:chOff x="6066203" y="3441701"/>
            <a:chExt cx="914400" cy="970176"/>
          </a:xfrm>
          <a:solidFill>
            <a:srgbClr val="FFFFFF"/>
          </a:solidFill>
        </p:grpSpPr>
        <p:sp>
          <p:nvSpPr>
            <p:cNvPr id="50" name="Rounded Rectangle 49"/>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1" name="Picture 50"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52" name="Group 51"/>
          <p:cNvGrpSpPr/>
          <p:nvPr/>
        </p:nvGrpSpPr>
        <p:grpSpPr>
          <a:xfrm>
            <a:off x="7036512" y="4902028"/>
            <a:ext cx="914400" cy="970176"/>
            <a:chOff x="6066203" y="3441701"/>
            <a:chExt cx="914400" cy="970176"/>
          </a:xfrm>
          <a:solidFill>
            <a:srgbClr val="FFFFFF"/>
          </a:solidFill>
        </p:grpSpPr>
        <p:sp>
          <p:nvSpPr>
            <p:cNvPr id="53" name="Rounded Rectangle 52"/>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4" name="Picture 53"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55" name="Group 54"/>
          <p:cNvGrpSpPr/>
          <p:nvPr/>
        </p:nvGrpSpPr>
        <p:grpSpPr>
          <a:xfrm>
            <a:off x="8219924" y="4904416"/>
            <a:ext cx="914400" cy="970176"/>
            <a:chOff x="6066203" y="3441701"/>
            <a:chExt cx="914400" cy="970176"/>
          </a:xfrm>
          <a:solidFill>
            <a:srgbClr val="FFFFFF"/>
          </a:solidFill>
        </p:grpSpPr>
        <p:sp>
          <p:nvSpPr>
            <p:cNvPr id="56" name="Rounded Rectangle 55"/>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7" name="Picture 56"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grpSp>
        <p:nvGrpSpPr>
          <p:cNvPr id="58" name="Group 57"/>
          <p:cNvGrpSpPr/>
          <p:nvPr/>
        </p:nvGrpSpPr>
        <p:grpSpPr>
          <a:xfrm>
            <a:off x="9376520" y="4904416"/>
            <a:ext cx="914400" cy="970176"/>
            <a:chOff x="6066203" y="3441701"/>
            <a:chExt cx="914400" cy="970176"/>
          </a:xfrm>
          <a:solidFill>
            <a:srgbClr val="FFFFFF"/>
          </a:solidFill>
        </p:grpSpPr>
        <p:sp>
          <p:nvSpPr>
            <p:cNvPr id="59" name="Rounded Rectangle 58"/>
            <p:cNvSpPr/>
            <p:nvPr/>
          </p:nvSpPr>
          <p:spPr>
            <a:xfrm>
              <a:off x="6066203" y="3441701"/>
              <a:ext cx="914400" cy="970176"/>
            </a:xfrm>
            <a:prstGeom prst="roundRect">
              <a:avLst/>
            </a:prstGeom>
            <a:grp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0" name="Picture 59"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0458" y="3637198"/>
              <a:ext cx="858050" cy="612648"/>
            </a:xfrm>
            <a:prstGeom prst="rect">
              <a:avLst/>
            </a:prstGeom>
            <a:grpFill/>
          </p:spPr>
        </p:pic>
      </p:grpSp>
      <p:pic>
        <p:nvPicPr>
          <p:cNvPr id="61" name="Picture 60"/>
          <p:cNvPicPr>
            <a:picLocks noChangeAspect="1"/>
          </p:cNvPicPr>
          <p:nvPr/>
        </p:nvPicPr>
        <p:blipFill>
          <a:blip r:embed="rId5"/>
          <a:stretch>
            <a:fillRect/>
          </a:stretch>
        </p:blipFill>
        <p:spPr>
          <a:xfrm>
            <a:off x="2985939" y="2943725"/>
            <a:ext cx="1416943" cy="403485"/>
          </a:xfrm>
          <a:prstGeom prst="rect">
            <a:avLst/>
          </a:prstGeom>
        </p:spPr>
      </p:pic>
      <p:pic>
        <p:nvPicPr>
          <p:cNvPr id="62" name="Picture 61" descr="nexus_dark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441" y="3525091"/>
            <a:ext cx="1086415" cy="1086415"/>
          </a:xfrm>
          <a:prstGeom prst="rect">
            <a:avLst/>
          </a:prstGeom>
        </p:spPr>
      </p:pic>
      <p:pic>
        <p:nvPicPr>
          <p:cNvPr id="63" name="Picture 62"/>
          <p:cNvPicPr>
            <a:picLocks noChangeAspect="1"/>
          </p:cNvPicPr>
          <p:nvPr/>
        </p:nvPicPr>
        <p:blipFill>
          <a:blip r:embed="rId7"/>
          <a:stretch>
            <a:fillRect/>
          </a:stretch>
        </p:blipFill>
        <p:spPr>
          <a:xfrm>
            <a:off x="1985612" y="4045802"/>
            <a:ext cx="251480" cy="563316"/>
          </a:xfrm>
          <a:prstGeom prst="rect">
            <a:avLst/>
          </a:prstGeom>
          <a:effectLst/>
        </p:spPr>
      </p:pic>
      <p:pic>
        <p:nvPicPr>
          <p:cNvPr id="64" name="Picture 63" descr="nexus_dark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7996" y="3525091"/>
            <a:ext cx="1086415" cy="1086415"/>
          </a:xfrm>
          <a:prstGeom prst="rect">
            <a:avLst/>
          </a:prstGeom>
        </p:spPr>
      </p:pic>
      <p:pic>
        <p:nvPicPr>
          <p:cNvPr id="65" name="Picture 64"/>
          <p:cNvPicPr>
            <a:picLocks noChangeAspect="1"/>
          </p:cNvPicPr>
          <p:nvPr/>
        </p:nvPicPr>
        <p:blipFill>
          <a:blip r:embed="rId7"/>
          <a:stretch>
            <a:fillRect/>
          </a:stretch>
        </p:blipFill>
        <p:spPr>
          <a:xfrm>
            <a:off x="3036167" y="4045802"/>
            <a:ext cx="251480" cy="563316"/>
          </a:xfrm>
          <a:prstGeom prst="rect">
            <a:avLst/>
          </a:prstGeom>
          <a:effectLst/>
        </p:spPr>
      </p:pic>
      <p:pic>
        <p:nvPicPr>
          <p:cNvPr id="66" name="Picture 65" descr="nexus_dark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1456" y="3525091"/>
            <a:ext cx="1086415" cy="1086415"/>
          </a:xfrm>
          <a:prstGeom prst="rect">
            <a:avLst/>
          </a:prstGeom>
        </p:spPr>
      </p:pic>
      <p:pic>
        <p:nvPicPr>
          <p:cNvPr id="67" name="Picture 66"/>
          <p:cNvPicPr>
            <a:picLocks noChangeAspect="1"/>
          </p:cNvPicPr>
          <p:nvPr/>
        </p:nvPicPr>
        <p:blipFill>
          <a:blip r:embed="rId7"/>
          <a:stretch>
            <a:fillRect/>
          </a:stretch>
        </p:blipFill>
        <p:spPr>
          <a:xfrm>
            <a:off x="4029627" y="4045802"/>
            <a:ext cx="251480" cy="563316"/>
          </a:xfrm>
          <a:prstGeom prst="rect">
            <a:avLst/>
          </a:prstGeom>
          <a:effectLst/>
        </p:spPr>
      </p:pic>
      <p:cxnSp>
        <p:nvCxnSpPr>
          <p:cNvPr id="3" name="Straight Arrow Connector 2"/>
          <p:cNvCxnSpPr/>
          <p:nvPr/>
        </p:nvCxnSpPr>
        <p:spPr>
          <a:xfrm>
            <a:off x="4800600" y="3525091"/>
            <a:ext cx="1981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4800600" y="4495800"/>
            <a:ext cx="19670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892997" y="3784192"/>
            <a:ext cx="1864613" cy="523220"/>
          </a:xfrm>
          <a:prstGeom prst="rect">
            <a:avLst/>
          </a:prstGeom>
          <a:noFill/>
        </p:spPr>
        <p:txBody>
          <a:bodyPr wrap="none" rtlCol="0">
            <a:spAutoFit/>
          </a:bodyPr>
          <a:lstStyle/>
          <a:p>
            <a:pPr algn="ctr"/>
            <a:r>
              <a:rPr lang="en-US" sz="1400" dirty="0" smtClean="0">
                <a:solidFill>
                  <a:schemeClr val="tx2"/>
                </a:solidFill>
              </a:rPr>
              <a:t>MongoDB Connector </a:t>
            </a:r>
          </a:p>
          <a:p>
            <a:pPr algn="ctr"/>
            <a:r>
              <a:rPr lang="en-US" sz="1400" dirty="0" smtClean="0">
                <a:solidFill>
                  <a:schemeClr val="tx2"/>
                </a:solidFill>
              </a:rPr>
              <a:t>For </a:t>
            </a:r>
            <a:r>
              <a:rPr lang="en-US" sz="1400" dirty="0" err="1" smtClean="0">
                <a:solidFill>
                  <a:schemeClr val="tx2"/>
                </a:solidFill>
              </a:rPr>
              <a:t>Hadoop</a:t>
            </a:r>
            <a:endParaRPr lang="en-US" sz="1400" dirty="0">
              <a:solidFill>
                <a:schemeClr val="tx2"/>
              </a:solidFill>
            </a:endParaRPr>
          </a:p>
        </p:txBody>
      </p:sp>
    </p:spTree>
    <p:extLst>
      <p:ext uri="{BB962C8B-B14F-4D97-AF65-F5344CB8AC3E}">
        <p14:creationId xmlns:p14="http://schemas.microsoft.com/office/powerpoint/2010/main" val="245094971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5486401" y="4505141"/>
            <a:ext cx="5500207" cy="861995"/>
          </a:xfrm>
          <a:prstGeom prst="roundRect">
            <a:avLst/>
          </a:prstGeom>
          <a:solidFill>
            <a:schemeClr val="bg1"/>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6" name="Rounded Rectangle 35"/>
          <p:cNvSpPr/>
          <p:nvPr/>
        </p:nvSpPr>
        <p:spPr>
          <a:xfrm>
            <a:off x="2096350" y="5528060"/>
            <a:ext cx="5500207" cy="861995"/>
          </a:xfrm>
          <a:prstGeom prst="roundRect">
            <a:avLst/>
          </a:prstGeom>
          <a:solidFill>
            <a:schemeClr val="bg1"/>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cxnSp>
        <p:nvCxnSpPr>
          <p:cNvPr id="37" name="Straight Arrow Connector 36"/>
          <p:cNvCxnSpPr/>
          <p:nvPr/>
        </p:nvCxnSpPr>
        <p:spPr>
          <a:xfrm>
            <a:off x="1836113" y="2413000"/>
            <a:ext cx="8819964" cy="0"/>
          </a:xfrm>
          <a:prstGeom prst="straightConnector1">
            <a:avLst/>
          </a:prstGeom>
          <a:ln>
            <a:solidFill>
              <a:schemeClr val="tx2"/>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36112" y="2665256"/>
            <a:ext cx="0" cy="3811745"/>
          </a:xfrm>
          <a:prstGeom prst="straightConnector1">
            <a:avLst/>
          </a:prstGeom>
          <a:ln>
            <a:solidFill>
              <a:schemeClr val="tx2"/>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792261" y="1676399"/>
            <a:ext cx="2068078" cy="492438"/>
          </a:xfrm>
          <a:prstGeom prst="rect">
            <a:avLst/>
          </a:prstGeom>
          <a:noFill/>
        </p:spPr>
        <p:txBody>
          <a:bodyPr wrap="none" lIns="121917" tIns="60958" rIns="121917" bIns="60958" rtlCol="0">
            <a:spAutoFit/>
          </a:bodyPr>
          <a:lstStyle/>
          <a:p>
            <a:pPr algn="ctr"/>
            <a:r>
              <a:rPr lang="en-US" sz="1200" dirty="0">
                <a:solidFill>
                  <a:schemeClr val="tx2"/>
                </a:solidFill>
                <a:latin typeface="Arial"/>
                <a:cs typeface="Arial"/>
              </a:rPr>
              <a:t>Batch / Predictive / Ad Hoc</a:t>
            </a:r>
          </a:p>
          <a:p>
            <a:pPr algn="ctr"/>
            <a:r>
              <a:rPr lang="en-US" sz="1200" dirty="0">
                <a:solidFill>
                  <a:schemeClr val="tx2"/>
                </a:solidFill>
                <a:latin typeface="Arial"/>
                <a:cs typeface="Arial"/>
              </a:rPr>
              <a:t>(</a:t>
            </a:r>
            <a:r>
              <a:rPr lang="en-US" sz="1200" dirty="0" err="1">
                <a:solidFill>
                  <a:schemeClr val="tx2"/>
                </a:solidFill>
                <a:latin typeface="Arial"/>
                <a:cs typeface="Arial"/>
              </a:rPr>
              <a:t>mins</a:t>
            </a:r>
            <a:r>
              <a:rPr lang="en-US" sz="1200" dirty="0">
                <a:solidFill>
                  <a:schemeClr val="tx2"/>
                </a:solidFill>
                <a:latin typeface="Arial"/>
                <a:cs typeface="Arial"/>
              </a:rPr>
              <a:t> – hours)</a:t>
            </a:r>
          </a:p>
        </p:txBody>
      </p:sp>
      <p:sp>
        <p:nvSpPr>
          <p:cNvPr id="40" name="TextBox 39"/>
          <p:cNvSpPr txBox="1"/>
          <p:nvPr/>
        </p:nvSpPr>
        <p:spPr>
          <a:xfrm>
            <a:off x="9101436" y="1676400"/>
            <a:ext cx="2854701" cy="492438"/>
          </a:xfrm>
          <a:prstGeom prst="rect">
            <a:avLst/>
          </a:prstGeom>
          <a:noFill/>
        </p:spPr>
        <p:txBody>
          <a:bodyPr wrap="square" lIns="121917" tIns="60958" rIns="121917" bIns="60958" rtlCol="0">
            <a:spAutoFit/>
          </a:bodyPr>
          <a:lstStyle/>
          <a:p>
            <a:pPr algn="ctr"/>
            <a:r>
              <a:rPr lang="en-US" sz="1200" dirty="0">
                <a:solidFill>
                  <a:schemeClr val="tx2"/>
                </a:solidFill>
                <a:latin typeface="Arial"/>
                <a:cs typeface="Arial"/>
              </a:rPr>
              <a:t>Real-Time Dashboards / Scoring (&lt;30 </a:t>
            </a:r>
            <a:r>
              <a:rPr lang="en-US" sz="1200" dirty="0" err="1">
                <a:solidFill>
                  <a:schemeClr val="tx2"/>
                </a:solidFill>
                <a:latin typeface="Arial"/>
                <a:cs typeface="Arial"/>
              </a:rPr>
              <a:t>ms</a:t>
            </a:r>
            <a:r>
              <a:rPr lang="en-US" sz="1200" dirty="0">
                <a:solidFill>
                  <a:schemeClr val="tx2"/>
                </a:solidFill>
                <a:latin typeface="Arial"/>
                <a:cs typeface="Arial"/>
              </a:rPr>
              <a:t>)</a:t>
            </a:r>
          </a:p>
        </p:txBody>
      </p:sp>
      <p:sp>
        <p:nvSpPr>
          <p:cNvPr id="41" name="TextBox 40"/>
          <p:cNvSpPr txBox="1"/>
          <p:nvPr/>
        </p:nvSpPr>
        <p:spPr>
          <a:xfrm>
            <a:off x="5995787" y="1676399"/>
            <a:ext cx="1520978" cy="492438"/>
          </a:xfrm>
          <a:prstGeom prst="rect">
            <a:avLst/>
          </a:prstGeom>
          <a:noFill/>
        </p:spPr>
        <p:txBody>
          <a:bodyPr wrap="none" lIns="121917" tIns="60958" rIns="121917" bIns="60958" rtlCol="0">
            <a:spAutoFit/>
          </a:bodyPr>
          <a:lstStyle/>
          <a:p>
            <a:pPr algn="ctr"/>
            <a:r>
              <a:rPr lang="en-US" sz="1200" dirty="0">
                <a:solidFill>
                  <a:schemeClr val="tx2"/>
                </a:solidFill>
                <a:latin typeface="Arial"/>
                <a:cs typeface="Arial"/>
              </a:rPr>
              <a:t>Planned Reporting</a:t>
            </a:r>
          </a:p>
          <a:p>
            <a:pPr algn="ctr"/>
            <a:r>
              <a:rPr lang="en-US" sz="1200" dirty="0">
                <a:solidFill>
                  <a:schemeClr val="tx2"/>
                </a:solidFill>
                <a:latin typeface="Arial"/>
                <a:cs typeface="Arial"/>
              </a:rPr>
              <a:t>(</a:t>
            </a:r>
            <a:r>
              <a:rPr lang="en-US" sz="1200" dirty="0" err="1">
                <a:solidFill>
                  <a:schemeClr val="tx2"/>
                </a:solidFill>
                <a:latin typeface="Arial"/>
                <a:cs typeface="Arial"/>
              </a:rPr>
              <a:t>secs</a:t>
            </a:r>
            <a:r>
              <a:rPr lang="en-US" sz="1200" dirty="0">
                <a:solidFill>
                  <a:schemeClr val="tx2"/>
                </a:solidFill>
                <a:latin typeface="Arial"/>
                <a:cs typeface="Arial"/>
              </a:rPr>
              <a:t> – </a:t>
            </a:r>
            <a:r>
              <a:rPr lang="en-US" sz="1200" dirty="0" err="1">
                <a:solidFill>
                  <a:schemeClr val="tx2"/>
                </a:solidFill>
                <a:latin typeface="Arial"/>
                <a:cs typeface="Arial"/>
              </a:rPr>
              <a:t>mins</a:t>
            </a:r>
            <a:r>
              <a:rPr lang="en-US" sz="1200" dirty="0">
                <a:solidFill>
                  <a:schemeClr val="tx2"/>
                </a:solidFill>
                <a:latin typeface="Arial"/>
                <a:cs typeface="Arial"/>
              </a:rPr>
              <a:t> )</a:t>
            </a:r>
          </a:p>
        </p:txBody>
      </p:sp>
      <p:sp>
        <p:nvSpPr>
          <p:cNvPr id="42" name="TextBox 41"/>
          <p:cNvSpPr txBox="1"/>
          <p:nvPr/>
        </p:nvSpPr>
        <p:spPr>
          <a:xfrm>
            <a:off x="392594" y="2665255"/>
            <a:ext cx="904824" cy="307773"/>
          </a:xfrm>
          <a:prstGeom prst="rect">
            <a:avLst/>
          </a:prstGeom>
          <a:noFill/>
        </p:spPr>
        <p:txBody>
          <a:bodyPr wrap="none" lIns="121917" tIns="60958" rIns="121917" bIns="60958" rtlCol="0">
            <a:spAutoFit/>
          </a:bodyPr>
          <a:lstStyle/>
          <a:p>
            <a:pPr algn="ctr"/>
            <a:r>
              <a:rPr lang="en-US" sz="1200" dirty="0" smtClean="0">
                <a:solidFill>
                  <a:schemeClr val="tx2"/>
                </a:solidFill>
                <a:latin typeface="Arial"/>
                <a:cs typeface="Arial"/>
              </a:rPr>
              <a:t>Emerging</a:t>
            </a:r>
            <a:endParaRPr lang="en-US" sz="1200" dirty="0">
              <a:solidFill>
                <a:schemeClr val="tx2"/>
              </a:solidFill>
              <a:latin typeface="Arial"/>
              <a:cs typeface="Arial"/>
            </a:endParaRPr>
          </a:p>
        </p:txBody>
      </p:sp>
      <p:sp>
        <p:nvSpPr>
          <p:cNvPr id="43" name="TextBox 42"/>
          <p:cNvSpPr txBox="1"/>
          <p:nvPr/>
        </p:nvSpPr>
        <p:spPr>
          <a:xfrm>
            <a:off x="715049" y="5894119"/>
            <a:ext cx="742445" cy="307773"/>
          </a:xfrm>
          <a:prstGeom prst="rect">
            <a:avLst/>
          </a:prstGeom>
          <a:noFill/>
        </p:spPr>
        <p:txBody>
          <a:bodyPr wrap="none" lIns="121917" tIns="60958" rIns="121917" bIns="60958" rtlCol="0">
            <a:spAutoFit/>
          </a:bodyPr>
          <a:lstStyle/>
          <a:p>
            <a:pPr algn="ctr"/>
            <a:r>
              <a:rPr lang="en-US" sz="1200" dirty="0">
                <a:solidFill>
                  <a:schemeClr val="tx2"/>
                </a:solidFill>
                <a:latin typeface="Arial"/>
                <a:cs typeface="Arial"/>
              </a:rPr>
              <a:t>Legacy</a:t>
            </a:r>
          </a:p>
        </p:txBody>
      </p:sp>
      <p:pic>
        <p:nvPicPr>
          <p:cNvPr id="45" name="Picture 44"/>
          <p:cNvPicPr>
            <a:picLocks noChangeAspect="1"/>
          </p:cNvPicPr>
          <p:nvPr/>
        </p:nvPicPr>
        <p:blipFill>
          <a:blip r:embed="rId3"/>
          <a:stretch>
            <a:fillRect/>
          </a:stretch>
        </p:blipFill>
        <p:spPr>
          <a:xfrm>
            <a:off x="7362706" y="3497933"/>
            <a:ext cx="1956309" cy="844364"/>
          </a:xfrm>
          <a:prstGeom prst="rect">
            <a:avLst/>
          </a:prstGeom>
        </p:spPr>
      </p:pic>
      <p:pic>
        <p:nvPicPr>
          <p:cNvPr id="46" name="Picture 45"/>
          <p:cNvPicPr>
            <a:picLocks noChangeAspect="1"/>
          </p:cNvPicPr>
          <p:nvPr/>
        </p:nvPicPr>
        <p:blipFill>
          <a:blip r:embed="rId4"/>
          <a:stretch>
            <a:fillRect/>
          </a:stretch>
        </p:blipFill>
        <p:spPr>
          <a:xfrm>
            <a:off x="8114865" y="2586691"/>
            <a:ext cx="1319060" cy="680420"/>
          </a:xfrm>
          <a:prstGeom prst="rect">
            <a:avLst/>
          </a:prstGeom>
        </p:spPr>
      </p:pic>
      <p:pic>
        <p:nvPicPr>
          <p:cNvPr id="47" name="Picture 46"/>
          <p:cNvPicPr>
            <a:picLocks noChangeAspect="1"/>
          </p:cNvPicPr>
          <p:nvPr/>
        </p:nvPicPr>
        <p:blipFill>
          <a:blip r:embed="rId5"/>
          <a:stretch>
            <a:fillRect/>
          </a:stretch>
        </p:blipFill>
        <p:spPr>
          <a:xfrm>
            <a:off x="2380311" y="5789891"/>
            <a:ext cx="1415573" cy="375079"/>
          </a:xfrm>
          <a:prstGeom prst="rect">
            <a:avLst/>
          </a:prstGeom>
        </p:spPr>
      </p:pic>
      <p:pic>
        <p:nvPicPr>
          <p:cNvPr id="48" name="Picture 47"/>
          <p:cNvPicPr>
            <a:picLocks noChangeAspect="1"/>
          </p:cNvPicPr>
          <p:nvPr/>
        </p:nvPicPr>
        <p:blipFill>
          <a:blip r:embed="rId6"/>
          <a:stretch>
            <a:fillRect/>
          </a:stretch>
        </p:blipFill>
        <p:spPr>
          <a:xfrm>
            <a:off x="3766182" y="3632200"/>
            <a:ext cx="969935" cy="872941"/>
          </a:xfrm>
          <a:prstGeom prst="rect">
            <a:avLst/>
          </a:prstGeom>
        </p:spPr>
      </p:pic>
      <p:pic>
        <p:nvPicPr>
          <p:cNvPr id="49" name="Picture 48"/>
          <p:cNvPicPr>
            <a:picLocks noChangeAspect="1"/>
          </p:cNvPicPr>
          <p:nvPr/>
        </p:nvPicPr>
        <p:blipFill>
          <a:blip r:embed="rId7"/>
          <a:stretch>
            <a:fillRect/>
          </a:stretch>
        </p:blipFill>
        <p:spPr>
          <a:xfrm>
            <a:off x="2725174" y="4513609"/>
            <a:ext cx="1994009" cy="692039"/>
          </a:xfrm>
          <a:prstGeom prst="rect">
            <a:avLst/>
          </a:prstGeom>
        </p:spPr>
      </p:pic>
      <p:pic>
        <p:nvPicPr>
          <p:cNvPr id="50" name="Picture 49"/>
          <p:cNvPicPr>
            <a:picLocks noChangeAspect="1"/>
          </p:cNvPicPr>
          <p:nvPr/>
        </p:nvPicPr>
        <p:blipFill>
          <a:blip r:embed="rId8"/>
          <a:stretch>
            <a:fillRect/>
          </a:stretch>
        </p:blipFill>
        <p:spPr>
          <a:xfrm>
            <a:off x="5751714" y="5863135"/>
            <a:ext cx="1539583" cy="317908"/>
          </a:xfrm>
          <a:prstGeom prst="rect">
            <a:avLst/>
          </a:prstGeom>
        </p:spPr>
      </p:pic>
      <p:pic>
        <p:nvPicPr>
          <p:cNvPr id="51" name="Picture 50"/>
          <p:cNvPicPr>
            <a:picLocks noChangeAspect="1"/>
          </p:cNvPicPr>
          <p:nvPr/>
        </p:nvPicPr>
        <p:blipFill>
          <a:blip r:embed="rId9"/>
          <a:stretch>
            <a:fillRect/>
          </a:stretch>
        </p:blipFill>
        <p:spPr>
          <a:xfrm>
            <a:off x="4391188" y="5813599"/>
            <a:ext cx="835771" cy="334308"/>
          </a:xfrm>
          <a:prstGeom prst="rect">
            <a:avLst/>
          </a:prstGeom>
        </p:spPr>
      </p:pic>
      <p:cxnSp>
        <p:nvCxnSpPr>
          <p:cNvPr id="52" name="Straight Arrow Connector 51"/>
          <p:cNvCxnSpPr/>
          <p:nvPr/>
        </p:nvCxnSpPr>
        <p:spPr>
          <a:xfrm flipH="1">
            <a:off x="5777203" y="4984519"/>
            <a:ext cx="2548063" cy="0"/>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MongoDB in the Analytics Landscape</a:t>
            </a:r>
            <a:endParaRPr lang="en-US" spc="0" dirty="0">
              <a:solidFill>
                <a:schemeClr val="tx2"/>
              </a:solidFill>
              <a:latin typeface="+mn-lt"/>
            </a:endParaRPr>
          </a:p>
        </p:txBody>
      </p:sp>
      <p:pic>
        <p:nvPicPr>
          <p:cNvPr id="23" name="Picture 22"/>
          <p:cNvPicPr>
            <a:picLocks noChangeAspect="1"/>
          </p:cNvPicPr>
          <p:nvPr/>
        </p:nvPicPr>
        <p:blipFill>
          <a:blip r:embed="rId10"/>
          <a:stretch>
            <a:fillRect/>
          </a:stretch>
        </p:blipFill>
        <p:spPr>
          <a:xfrm>
            <a:off x="8584397" y="4605389"/>
            <a:ext cx="2107966" cy="600259"/>
          </a:xfrm>
          <a:prstGeom prst="rect">
            <a:avLst/>
          </a:prstGeom>
        </p:spPr>
      </p:pic>
    </p:spTree>
    <p:extLst>
      <p:ext uri="{BB962C8B-B14F-4D97-AF65-F5344CB8AC3E}">
        <p14:creationId xmlns:p14="http://schemas.microsoft.com/office/powerpoint/2010/main" val="613711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numCol="1">
            <a:normAutofit/>
          </a:bodyPr>
          <a:lstStyle/>
          <a:p>
            <a:r>
              <a:rPr lang="en-US" sz="4000" dirty="0" smtClean="0">
                <a:solidFill>
                  <a:schemeClr val="tx2"/>
                </a:solidFill>
              </a:rPr>
              <a:t>MongoDB Connector for Apache Spark</a:t>
            </a:r>
            <a:endParaRPr lang="en-US" sz="4000" dirty="0">
              <a:solidFill>
                <a:schemeClr val="tx2"/>
              </a:solidFill>
            </a:endParaRPr>
          </a:p>
        </p:txBody>
      </p:sp>
      <p:sp>
        <p:nvSpPr>
          <p:cNvPr id="31" name="TextBox 30"/>
          <p:cNvSpPr txBox="1"/>
          <p:nvPr/>
        </p:nvSpPr>
        <p:spPr>
          <a:xfrm>
            <a:off x="5257800" y="1849452"/>
            <a:ext cx="6317028" cy="4293624"/>
          </a:xfrm>
          <a:prstGeom prst="rect">
            <a:avLst/>
          </a:prstGeom>
          <a:noFill/>
        </p:spPr>
        <p:txBody>
          <a:bodyPr wrap="square" numCol="1" rtlCol="0" anchor="ctr">
            <a:normAutofit fontScale="55000" lnSpcReduction="20000"/>
          </a:bodyPr>
          <a:lstStyle/>
          <a:p>
            <a:pPr>
              <a:lnSpc>
                <a:spcPct val="150000"/>
              </a:lnSpc>
            </a:pPr>
            <a:endParaRPr lang="en-US" sz="2500" dirty="0" smtClean="0">
              <a:solidFill>
                <a:schemeClr val="tx2"/>
              </a:solidFill>
            </a:endParaRPr>
          </a:p>
          <a:p>
            <a:pPr marL="285750" indent="-285750">
              <a:lnSpc>
                <a:spcPct val="150000"/>
              </a:lnSpc>
              <a:buClr>
                <a:schemeClr val="accent1"/>
              </a:buClr>
              <a:buFont typeface="Arial" charset="0"/>
              <a:buChar char="•"/>
            </a:pPr>
            <a:r>
              <a:rPr lang="en-US" sz="2900" dirty="0" smtClean="0">
                <a:solidFill>
                  <a:schemeClr val="tx2"/>
                </a:solidFill>
              </a:rPr>
              <a:t>Native </a:t>
            </a:r>
            <a:r>
              <a:rPr lang="en-US" sz="2900" dirty="0" err="1" smtClean="0">
                <a:solidFill>
                  <a:schemeClr val="tx2"/>
                </a:solidFill>
              </a:rPr>
              <a:t>Scala</a:t>
            </a:r>
            <a:r>
              <a:rPr lang="en-US" sz="2900" dirty="0" smtClean="0">
                <a:solidFill>
                  <a:schemeClr val="tx2"/>
                </a:solidFill>
              </a:rPr>
              <a:t> connector, certified by </a:t>
            </a:r>
            <a:r>
              <a:rPr lang="en-US" sz="2900" dirty="0" err="1" smtClean="0">
                <a:solidFill>
                  <a:schemeClr val="tx2"/>
                </a:solidFill>
              </a:rPr>
              <a:t>Databricks</a:t>
            </a:r>
            <a:r>
              <a:rPr lang="en-US" sz="2900" dirty="0" smtClean="0">
                <a:solidFill>
                  <a:schemeClr val="tx2"/>
                </a:solidFill>
              </a:rPr>
              <a:t> </a:t>
            </a:r>
          </a:p>
          <a:p>
            <a:pPr marL="285750" indent="-285750">
              <a:lnSpc>
                <a:spcPct val="150000"/>
              </a:lnSpc>
              <a:buClr>
                <a:schemeClr val="accent1"/>
              </a:buClr>
              <a:buFont typeface="Arial" charset="0"/>
              <a:buChar char="•"/>
            </a:pPr>
            <a:endParaRPr lang="en-US" sz="2900" dirty="0" smtClean="0">
              <a:solidFill>
                <a:schemeClr val="tx2"/>
              </a:solidFill>
            </a:endParaRPr>
          </a:p>
          <a:p>
            <a:pPr marL="285750" indent="-285750">
              <a:lnSpc>
                <a:spcPct val="150000"/>
              </a:lnSpc>
              <a:buClr>
                <a:schemeClr val="accent1"/>
              </a:buClr>
              <a:buFont typeface="Arial" charset="0"/>
              <a:buChar char="•"/>
            </a:pPr>
            <a:r>
              <a:rPr lang="en-US" sz="2900" dirty="0" smtClean="0">
                <a:solidFill>
                  <a:schemeClr val="tx2"/>
                </a:solidFill>
              </a:rPr>
              <a:t>Exposes all Spark APIs &amp; libraries </a:t>
            </a:r>
          </a:p>
          <a:p>
            <a:pPr marL="285750" indent="-285750">
              <a:lnSpc>
                <a:spcPct val="150000"/>
              </a:lnSpc>
              <a:buClr>
                <a:schemeClr val="accent1"/>
              </a:buClr>
              <a:buFont typeface="Arial" charset="0"/>
              <a:buChar char="•"/>
            </a:pPr>
            <a:endParaRPr lang="en-US" sz="2900" dirty="0">
              <a:solidFill>
                <a:schemeClr val="tx2"/>
              </a:solidFill>
            </a:endParaRPr>
          </a:p>
          <a:p>
            <a:pPr marL="285750" indent="-285750">
              <a:lnSpc>
                <a:spcPct val="150000"/>
              </a:lnSpc>
              <a:buClr>
                <a:schemeClr val="accent1"/>
              </a:buClr>
              <a:buFont typeface="Arial" charset="0"/>
              <a:buChar char="•"/>
            </a:pPr>
            <a:r>
              <a:rPr lang="en-US" sz="2900" dirty="0" smtClean="0">
                <a:solidFill>
                  <a:schemeClr val="tx2"/>
                </a:solidFill>
              </a:rPr>
              <a:t>Efficient data filtering with predicate pushdown, secondary indexes, &amp; in-database aggregations </a:t>
            </a:r>
          </a:p>
          <a:p>
            <a:pPr marL="285750" indent="-285750">
              <a:lnSpc>
                <a:spcPct val="150000"/>
              </a:lnSpc>
              <a:buClr>
                <a:schemeClr val="accent1"/>
              </a:buClr>
              <a:buFont typeface="Arial" charset="0"/>
              <a:buChar char="•"/>
            </a:pPr>
            <a:endParaRPr lang="en-US" sz="2900" dirty="0">
              <a:solidFill>
                <a:schemeClr val="tx2"/>
              </a:solidFill>
            </a:endParaRPr>
          </a:p>
          <a:p>
            <a:pPr marL="285750" indent="-285750">
              <a:lnSpc>
                <a:spcPct val="150000"/>
              </a:lnSpc>
              <a:buClr>
                <a:schemeClr val="accent1"/>
              </a:buClr>
              <a:buFont typeface="Arial" charset="0"/>
              <a:buChar char="•"/>
            </a:pPr>
            <a:r>
              <a:rPr lang="en-US" sz="2900" dirty="0" smtClean="0">
                <a:solidFill>
                  <a:schemeClr val="tx2"/>
                </a:solidFill>
              </a:rPr>
              <a:t>Locality awareness to reduce data movement </a:t>
            </a:r>
          </a:p>
          <a:p>
            <a:pPr marL="285750" indent="-285750">
              <a:lnSpc>
                <a:spcPct val="150000"/>
              </a:lnSpc>
              <a:buClr>
                <a:schemeClr val="accent1"/>
              </a:buClr>
              <a:buFont typeface="Arial" charset="0"/>
              <a:buChar char="•"/>
            </a:pPr>
            <a:endParaRPr lang="en-US" sz="2900" b="1"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cxnSp>
        <p:nvCxnSpPr>
          <p:cNvPr id="32" name="Straight Connector 31"/>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57800" y="5095724"/>
            <a:ext cx="6317028" cy="135965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buClr>
                <a:schemeClr val="accent1"/>
              </a:buClr>
            </a:pPr>
            <a:endParaRPr lang="en-US" sz="1400" i="1" dirty="0" smtClean="0">
              <a:solidFill>
                <a:schemeClr val="tx2"/>
              </a:solidFill>
            </a:endParaRPr>
          </a:p>
          <a:p>
            <a:pPr algn="ctr">
              <a:buClr>
                <a:schemeClr val="accent1"/>
              </a:buClr>
            </a:pPr>
            <a:r>
              <a:rPr lang="en-US" sz="1400" b="1" i="1" dirty="0" smtClean="0">
                <a:solidFill>
                  <a:schemeClr val="tx2"/>
                </a:solidFill>
              </a:rPr>
              <a:t>“We reduced 100+ lines of integration code to just a </a:t>
            </a:r>
          </a:p>
          <a:p>
            <a:pPr algn="ctr">
              <a:buClr>
                <a:schemeClr val="accent1"/>
              </a:buClr>
            </a:pPr>
            <a:r>
              <a:rPr lang="en-US" sz="1400" b="1" i="1" dirty="0" smtClean="0">
                <a:solidFill>
                  <a:schemeClr val="tx2"/>
                </a:solidFill>
              </a:rPr>
              <a:t>single line after moving to the MongoDB Spark connector.”</a:t>
            </a:r>
          </a:p>
          <a:p>
            <a:pPr algn="r">
              <a:buClr>
                <a:schemeClr val="accent1"/>
              </a:buClr>
            </a:pPr>
            <a:endParaRPr lang="en-US" sz="1600" dirty="0" smtClean="0">
              <a:solidFill>
                <a:schemeClr val="tx2"/>
              </a:solidFill>
            </a:endParaRPr>
          </a:p>
          <a:p>
            <a:pPr algn="r">
              <a:buClr>
                <a:schemeClr val="accent1"/>
              </a:buClr>
            </a:pPr>
            <a:r>
              <a:rPr lang="en-US" sz="1400" dirty="0" smtClean="0">
                <a:solidFill>
                  <a:schemeClr val="tx2"/>
                </a:solidFill>
              </a:rPr>
              <a:t>- Early Access Tester, Multi-National Banking Group </a:t>
            </a:r>
            <a:r>
              <a:rPr lang="en-US" sz="1400" dirty="0" smtClean="0">
                <a:solidFill>
                  <a:schemeClr val="bg1"/>
                </a:solidFill>
              </a:rPr>
              <a:t>Group</a:t>
            </a:r>
            <a:r>
              <a:rPr lang="en-US" sz="1400" dirty="0" smtClean="0">
                <a:solidFill>
                  <a:schemeClr val="tx2"/>
                </a:solidFill>
              </a:rPr>
              <a:t> </a:t>
            </a:r>
            <a:endParaRPr lang="en-US" sz="1400" dirty="0">
              <a:solidFill>
                <a:schemeClr val="tx2"/>
              </a:solidFill>
            </a:endParaRPr>
          </a:p>
        </p:txBody>
      </p:sp>
      <p:sp>
        <p:nvSpPr>
          <p:cNvPr id="2" name="Rectangle 1"/>
          <p:cNvSpPr/>
          <p:nvPr/>
        </p:nvSpPr>
        <p:spPr>
          <a:xfrm>
            <a:off x="1844522" y="1981200"/>
            <a:ext cx="2438398" cy="5334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Analytics Application</a:t>
            </a:r>
            <a:endParaRPr lang="en-US" sz="1400" dirty="0"/>
          </a:p>
        </p:txBody>
      </p:sp>
      <p:sp>
        <p:nvSpPr>
          <p:cNvPr id="11" name="Rectangle 10"/>
          <p:cNvSpPr/>
          <p:nvPr/>
        </p:nvSpPr>
        <p:spPr>
          <a:xfrm>
            <a:off x="1844522" y="2583183"/>
            <a:ext cx="2438398" cy="533400"/>
          </a:xfrm>
          <a:prstGeom prst="rect">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Scala</a:t>
            </a:r>
            <a:r>
              <a:rPr lang="en-US" sz="1200" dirty="0" smtClean="0"/>
              <a:t>, Java, Python, R APIs</a:t>
            </a:r>
            <a:endParaRPr lang="en-US" sz="1200" dirty="0"/>
          </a:p>
        </p:txBody>
      </p:sp>
      <p:sp>
        <p:nvSpPr>
          <p:cNvPr id="12" name="Rectangle 11"/>
          <p:cNvSpPr/>
          <p:nvPr/>
        </p:nvSpPr>
        <p:spPr>
          <a:xfrm>
            <a:off x="1844522" y="3116583"/>
            <a:ext cx="609599" cy="5334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SQL</a:t>
            </a:r>
            <a:endParaRPr lang="en-US" sz="800" dirty="0">
              <a:solidFill>
                <a:schemeClr val="tx2"/>
              </a:solidFill>
            </a:endParaRPr>
          </a:p>
        </p:txBody>
      </p:sp>
      <p:sp>
        <p:nvSpPr>
          <p:cNvPr id="17" name="Rectangle 16"/>
          <p:cNvSpPr/>
          <p:nvPr/>
        </p:nvSpPr>
        <p:spPr>
          <a:xfrm>
            <a:off x="2454123" y="3116583"/>
            <a:ext cx="609599" cy="5334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Machine Learning Libraries</a:t>
            </a:r>
            <a:endParaRPr lang="en-US" sz="800" dirty="0">
              <a:solidFill>
                <a:schemeClr val="tx2"/>
              </a:solidFill>
            </a:endParaRPr>
          </a:p>
        </p:txBody>
      </p:sp>
      <p:sp>
        <p:nvSpPr>
          <p:cNvPr id="18" name="Rectangle 17"/>
          <p:cNvSpPr/>
          <p:nvPr/>
        </p:nvSpPr>
        <p:spPr>
          <a:xfrm>
            <a:off x="3063722" y="3116583"/>
            <a:ext cx="609599" cy="5334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2"/>
                </a:solidFill>
              </a:rPr>
              <a:t>Streaming</a:t>
            </a:r>
            <a:endParaRPr lang="en-US" sz="700" dirty="0">
              <a:solidFill>
                <a:schemeClr val="tx2"/>
              </a:solidFill>
            </a:endParaRPr>
          </a:p>
        </p:txBody>
      </p:sp>
      <p:sp>
        <p:nvSpPr>
          <p:cNvPr id="19" name="Rectangle 18"/>
          <p:cNvSpPr/>
          <p:nvPr/>
        </p:nvSpPr>
        <p:spPr>
          <a:xfrm>
            <a:off x="3673321" y="3116583"/>
            <a:ext cx="609599" cy="533400"/>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Graph</a:t>
            </a:r>
            <a:endParaRPr lang="en-US" sz="800" dirty="0">
              <a:solidFill>
                <a:schemeClr val="tx2"/>
              </a:solidFill>
            </a:endParaRPr>
          </a:p>
        </p:txBody>
      </p:sp>
      <p:sp>
        <p:nvSpPr>
          <p:cNvPr id="20" name="Rectangle 19"/>
          <p:cNvSpPr/>
          <p:nvPr/>
        </p:nvSpPr>
        <p:spPr>
          <a:xfrm>
            <a:off x="549122" y="2601617"/>
            <a:ext cx="1198131" cy="1048366"/>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solidFill>
                <a:schemeClr val="tx2"/>
              </a:solidFill>
            </a:endParaRPr>
          </a:p>
        </p:txBody>
      </p:sp>
      <p:sp>
        <p:nvSpPr>
          <p:cNvPr id="25" name="Rectangle 24"/>
          <p:cNvSpPr/>
          <p:nvPr/>
        </p:nvSpPr>
        <p:spPr>
          <a:xfrm>
            <a:off x="605565" y="4838700"/>
            <a:ext cx="609599" cy="533400"/>
          </a:xfrm>
          <a:prstGeom prst="rect">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Spark Worker</a:t>
            </a:r>
            <a:endParaRPr lang="en-US" sz="900" dirty="0">
              <a:solidFill>
                <a:schemeClr val="tx2"/>
              </a:solidFill>
            </a:endParaRPr>
          </a:p>
        </p:txBody>
      </p:sp>
      <p:sp>
        <p:nvSpPr>
          <p:cNvPr id="26" name="Rectangle 25"/>
          <p:cNvSpPr/>
          <p:nvPr/>
        </p:nvSpPr>
        <p:spPr>
          <a:xfrm>
            <a:off x="1573589" y="4838700"/>
            <a:ext cx="609599" cy="533400"/>
          </a:xfrm>
          <a:prstGeom prst="rect">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Spark Worker</a:t>
            </a:r>
            <a:endParaRPr lang="en-US" sz="900" dirty="0">
              <a:solidFill>
                <a:schemeClr val="tx2"/>
              </a:solidFill>
            </a:endParaRPr>
          </a:p>
        </p:txBody>
      </p:sp>
      <p:sp>
        <p:nvSpPr>
          <p:cNvPr id="27" name="Rectangle 26"/>
          <p:cNvSpPr/>
          <p:nvPr/>
        </p:nvSpPr>
        <p:spPr>
          <a:xfrm>
            <a:off x="3673321" y="4838700"/>
            <a:ext cx="609599" cy="533400"/>
          </a:xfrm>
          <a:prstGeom prst="rect">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Spark Worker</a:t>
            </a:r>
            <a:endParaRPr lang="en-US" sz="900" dirty="0">
              <a:solidFill>
                <a:schemeClr val="tx2"/>
              </a:solidFill>
            </a:endParaRPr>
          </a:p>
        </p:txBody>
      </p:sp>
      <p:sp>
        <p:nvSpPr>
          <p:cNvPr id="28" name="Rectangle 27"/>
          <p:cNvSpPr/>
          <p:nvPr/>
        </p:nvSpPr>
        <p:spPr>
          <a:xfrm>
            <a:off x="2640389" y="4838700"/>
            <a:ext cx="609599" cy="533400"/>
          </a:xfrm>
          <a:prstGeom prst="rect">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Spark Worker</a:t>
            </a:r>
            <a:endParaRPr lang="en-US" sz="900" dirty="0">
              <a:solidFill>
                <a:schemeClr val="tx2"/>
              </a:solidFill>
            </a:endParaRPr>
          </a:p>
        </p:txBody>
      </p:sp>
      <p:sp>
        <p:nvSpPr>
          <p:cNvPr id="29" name="Rectangle 28"/>
          <p:cNvSpPr/>
          <p:nvPr/>
        </p:nvSpPr>
        <p:spPr>
          <a:xfrm>
            <a:off x="1844521" y="3729092"/>
            <a:ext cx="2438398" cy="5334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MongoDB Connector for Spark</a:t>
            </a:r>
            <a:endParaRPr lang="en-US" sz="1200" b="1" dirty="0"/>
          </a:p>
        </p:txBody>
      </p:sp>
      <p:pic>
        <p:nvPicPr>
          <p:cNvPr id="30" name="Picture 29" descr="nexus_dar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89" y="5470986"/>
            <a:ext cx="686604" cy="686604"/>
          </a:xfrm>
          <a:prstGeom prst="rect">
            <a:avLst/>
          </a:prstGeom>
        </p:spPr>
      </p:pic>
      <p:pic>
        <p:nvPicPr>
          <p:cNvPr id="33" name="Picture 32"/>
          <p:cNvPicPr>
            <a:picLocks noChangeAspect="1"/>
          </p:cNvPicPr>
          <p:nvPr/>
        </p:nvPicPr>
        <p:blipFill>
          <a:blip r:embed="rId4"/>
          <a:stretch>
            <a:fillRect/>
          </a:stretch>
        </p:blipFill>
        <p:spPr>
          <a:xfrm>
            <a:off x="811589" y="5548970"/>
            <a:ext cx="269546" cy="603782"/>
          </a:xfrm>
          <a:prstGeom prst="rect">
            <a:avLst/>
          </a:prstGeom>
          <a:effectLst/>
        </p:spPr>
      </p:pic>
      <p:pic>
        <p:nvPicPr>
          <p:cNvPr id="35" name="Picture 34" descr="nexus_dar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60" y="5470986"/>
            <a:ext cx="686604" cy="686604"/>
          </a:xfrm>
          <a:prstGeom prst="rect">
            <a:avLst/>
          </a:prstGeom>
        </p:spPr>
      </p:pic>
      <p:pic>
        <p:nvPicPr>
          <p:cNvPr id="36" name="Picture 35"/>
          <p:cNvPicPr>
            <a:picLocks noChangeAspect="1"/>
          </p:cNvPicPr>
          <p:nvPr/>
        </p:nvPicPr>
        <p:blipFill>
          <a:blip r:embed="rId4"/>
          <a:stretch>
            <a:fillRect/>
          </a:stretch>
        </p:blipFill>
        <p:spPr>
          <a:xfrm>
            <a:off x="1744760" y="5548970"/>
            <a:ext cx="269546" cy="603782"/>
          </a:xfrm>
          <a:prstGeom prst="rect">
            <a:avLst/>
          </a:prstGeom>
          <a:effectLst/>
        </p:spPr>
      </p:pic>
      <p:pic>
        <p:nvPicPr>
          <p:cNvPr id="37" name="Picture 36" descr="nexus_dar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4989" y="5466148"/>
            <a:ext cx="686604" cy="686604"/>
          </a:xfrm>
          <a:prstGeom prst="rect">
            <a:avLst/>
          </a:prstGeom>
        </p:spPr>
      </p:pic>
      <p:pic>
        <p:nvPicPr>
          <p:cNvPr id="38" name="Picture 37"/>
          <p:cNvPicPr>
            <a:picLocks noChangeAspect="1"/>
          </p:cNvPicPr>
          <p:nvPr/>
        </p:nvPicPr>
        <p:blipFill>
          <a:blip r:embed="rId4"/>
          <a:stretch>
            <a:fillRect/>
          </a:stretch>
        </p:blipFill>
        <p:spPr>
          <a:xfrm>
            <a:off x="2843589" y="5544132"/>
            <a:ext cx="269546" cy="603782"/>
          </a:xfrm>
          <a:prstGeom prst="rect">
            <a:avLst/>
          </a:prstGeom>
          <a:effectLst/>
        </p:spPr>
      </p:pic>
      <p:pic>
        <p:nvPicPr>
          <p:cNvPr id="39" name="Picture 38" descr="nexus_dark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315" y="5461310"/>
            <a:ext cx="686604" cy="686604"/>
          </a:xfrm>
          <a:prstGeom prst="rect">
            <a:avLst/>
          </a:prstGeom>
        </p:spPr>
      </p:pic>
      <p:pic>
        <p:nvPicPr>
          <p:cNvPr id="40" name="Picture 39"/>
          <p:cNvPicPr>
            <a:picLocks noChangeAspect="1"/>
          </p:cNvPicPr>
          <p:nvPr/>
        </p:nvPicPr>
        <p:blipFill>
          <a:blip r:embed="rId4"/>
          <a:stretch>
            <a:fillRect/>
          </a:stretch>
        </p:blipFill>
        <p:spPr>
          <a:xfrm>
            <a:off x="3824915" y="5539294"/>
            <a:ext cx="269546" cy="603782"/>
          </a:xfrm>
          <a:prstGeom prst="rect">
            <a:avLst/>
          </a:prstGeom>
          <a:effectLst/>
        </p:spPr>
      </p:pic>
      <p:cxnSp>
        <p:nvCxnSpPr>
          <p:cNvPr id="21" name="Straight Arrow Connector 20"/>
          <p:cNvCxnSpPr>
            <a:endCxn id="29" idx="2"/>
          </p:cNvCxnSpPr>
          <p:nvPr/>
        </p:nvCxnSpPr>
        <p:spPr>
          <a:xfrm flipH="1" flipV="1">
            <a:off x="3063720" y="4262492"/>
            <a:ext cx="2" cy="233308"/>
          </a:xfrm>
          <a:prstGeom prst="straightConnector1">
            <a:avLst/>
          </a:prstGeom>
          <a:ln w="28575" cmpd="sng">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910365" y="4495800"/>
            <a:ext cx="30677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5" idx="0"/>
          </p:cNvCxnSpPr>
          <p:nvPr/>
        </p:nvCxnSpPr>
        <p:spPr>
          <a:xfrm>
            <a:off x="910365" y="4495800"/>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endCxn id="27" idx="0"/>
          </p:cNvCxnSpPr>
          <p:nvPr/>
        </p:nvCxnSpPr>
        <p:spPr>
          <a:xfrm>
            <a:off x="3978121" y="4495800"/>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2945189" y="4495800"/>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878389" y="4495800"/>
            <a:ext cx="0" cy="342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3" name="Picture 52" descr="spark-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703" y="2847972"/>
            <a:ext cx="1012919" cy="537222"/>
          </a:xfrm>
          <a:prstGeom prst="rect">
            <a:avLst/>
          </a:prstGeom>
        </p:spPr>
      </p:pic>
    </p:spTree>
    <p:extLst>
      <p:ext uri="{BB962C8B-B14F-4D97-AF65-F5344CB8AC3E}">
        <p14:creationId xmlns:p14="http://schemas.microsoft.com/office/powerpoint/2010/main" val="394391301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extLst>
              <p:ext uri="{D42A27DB-BD31-4B8C-83A1-F6EECF244321}">
                <p14:modId xmlns:p14="http://schemas.microsoft.com/office/powerpoint/2010/main" val="2669346461"/>
              </p:ext>
            </p:extLst>
          </p:nvPr>
        </p:nvGraphicFramePr>
        <p:xfrm>
          <a:off x="2244720" y="1448776"/>
          <a:ext cx="9337680" cy="4738778"/>
        </p:xfrm>
        <a:graphic>
          <a:graphicData uri="http://schemas.openxmlformats.org/drawingml/2006/table">
            <a:tbl>
              <a:tblPr firstRow="1" bandRow="1">
                <a:noFill/>
              </a:tblPr>
              <a:tblGrid>
                <a:gridCol w="1867536"/>
                <a:gridCol w="1867536"/>
                <a:gridCol w="1867536"/>
                <a:gridCol w="1867536"/>
                <a:gridCol w="1867536"/>
              </a:tblGrid>
              <a:tr h="837224">
                <a:tc>
                  <a:txBody>
                    <a:bodyPr/>
                    <a:lstStyle/>
                    <a:p>
                      <a:pPr algn="ctr"/>
                      <a:r>
                        <a:rPr lang="en-US" sz="1600" b="0" dirty="0" smtClean="0">
                          <a:solidFill>
                            <a:schemeClr val="bg1"/>
                          </a:solidFill>
                          <a:latin typeface="Arial"/>
                          <a:cs typeface="Arial"/>
                        </a:rPr>
                        <a:t>Response</a:t>
                      </a:r>
                      <a:endParaRPr lang="en-US" sz="1600" b="0" dirty="0">
                        <a:solidFill>
                          <a:schemeClr val="bg1"/>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tx2"/>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Arial"/>
                          <a:cs typeface="Arial"/>
                        </a:rPr>
                        <a:t>Data Supported</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tx2"/>
                    </a:solidFill>
                  </a:tcPr>
                </a:tc>
                <a:tc>
                  <a:txBody>
                    <a:bodyPr/>
                    <a:lstStyle/>
                    <a:p>
                      <a:pPr algn="ctr"/>
                      <a:r>
                        <a:rPr lang="en-US" sz="1600" b="0" dirty="0" smtClean="0">
                          <a:solidFill>
                            <a:schemeClr val="bg1"/>
                          </a:solidFill>
                          <a:latin typeface="Arial"/>
                          <a:cs typeface="Arial"/>
                        </a:rPr>
                        <a:t>Maturity</a:t>
                      </a:r>
                      <a:endParaRPr lang="en-US" sz="1600" b="0" dirty="0">
                        <a:solidFill>
                          <a:schemeClr val="bg1"/>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tx2"/>
                    </a:solidFill>
                  </a:tcPr>
                </a:tc>
                <a:tc>
                  <a:txBody>
                    <a:bodyPr/>
                    <a:lstStyle/>
                    <a:p>
                      <a:pPr algn="ctr"/>
                      <a:r>
                        <a:rPr lang="en-US" sz="1600" b="0" baseline="0" dirty="0" smtClean="0">
                          <a:solidFill>
                            <a:schemeClr val="bg1"/>
                          </a:solidFill>
                          <a:latin typeface="Arial"/>
                          <a:cs typeface="Arial"/>
                        </a:rPr>
                        <a:t>Analytical Capabilities</a:t>
                      </a:r>
                      <a:endParaRPr lang="en-US" sz="1600" b="0" dirty="0">
                        <a:solidFill>
                          <a:schemeClr val="bg1"/>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tx2"/>
                    </a:solidFill>
                  </a:tcPr>
                </a:tc>
                <a:tc>
                  <a:txBody>
                    <a:bodyPr/>
                    <a:lstStyle/>
                    <a:p>
                      <a:pPr algn="ctr"/>
                      <a:r>
                        <a:rPr lang="en-US" sz="1600" b="0" dirty="0" smtClean="0">
                          <a:solidFill>
                            <a:schemeClr val="bg1"/>
                          </a:solidFill>
                          <a:latin typeface="Arial"/>
                          <a:cs typeface="Arial"/>
                        </a:rPr>
                        <a:t>Ease</a:t>
                      </a:r>
                      <a:r>
                        <a:rPr lang="en-US" sz="1600" b="0" baseline="0" dirty="0" smtClean="0">
                          <a:solidFill>
                            <a:schemeClr val="bg1"/>
                          </a:solidFill>
                          <a:latin typeface="Arial"/>
                          <a:cs typeface="Arial"/>
                        </a:rPr>
                        <a:t> of Use</a:t>
                      </a:r>
                      <a:endParaRPr lang="en-US" sz="1600" b="0" dirty="0">
                        <a:solidFill>
                          <a:schemeClr val="bg1"/>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tx2"/>
                    </a:solidFill>
                  </a:tcPr>
                </a:tc>
              </a:tr>
              <a:tr h="650259">
                <a:tc>
                  <a:txBody>
                    <a:bodyPr/>
                    <a:lstStyle/>
                    <a:p>
                      <a:pPr algn="ctr"/>
                      <a:r>
                        <a:rPr lang="en-US" sz="1400" dirty="0" smtClean="0">
                          <a:solidFill>
                            <a:schemeClr val="tx2"/>
                          </a:solidFill>
                          <a:latin typeface="Arial"/>
                          <a:cs typeface="Arial"/>
                        </a:rPr>
                        <a:t>Real-Time</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chemeClr val="accent1"/>
                          </a:solidFill>
                          <a:effectLst/>
                          <a:uLnTx/>
                          <a:uFillTx/>
                          <a:latin typeface="Arial"/>
                          <a:ea typeface="+mn-ea"/>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algn="ctr" fontAlgn="b"/>
                      <a:r>
                        <a:rPr lang="en-US" sz="3200" b="0" i="0" u="none" strike="noStrike" dirty="0" smtClean="0">
                          <a:solidFill>
                            <a:schemeClr val="accent1"/>
                          </a:solidFill>
                          <a:effectLst/>
                          <a:latin typeface="Arial"/>
                          <a:cs typeface="Arial"/>
                        </a:rPr>
                        <a:t>◕</a:t>
                      </a:r>
                      <a:endParaRPr lang="en-US" sz="3200" b="0" i="0" u="none" strike="noStrike" dirty="0">
                        <a:solidFill>
                          <a:schemeClr val="accent1"/>
                        </a:solidFill>
                        <a:effectLst/>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r h="650259">
                <a:tc>
                  <a:txBody>
                    <a:bodyPr/>
                    <a:lstStyle/>
                    <a:p>
                      <a:pPr algn="ctr"/>
                      <a:r>
                        <a:rPr lang="en-US" sz="1400" dirty="0" smtClean="0">
                          <a:solidFill>
                            <a:schemeClr val="tx2"/>
                          </a:solidFill>
                          <a:latin typeface="Arial"/>
                          <a:cs typeface="Arial"/>
                        </a:rPr>
                        <a:t>Batch</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dirty="0" smtClean="0">
                          <a:solidFill>
                            <a:schemeClr val="accent1"/>
                          </a:solidFill>
                          <a:latin typeface="+mn-lt"/>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r h="650259">
                <a:tc>
                  <a:txBody>
                    <a:bodyPr/>
                    <a:lstStyle/>
                    <a:p>
                      <a:pPr algn="ctr"/>
                      <a:r>
                        <a:rPr lang="en-US" sz="1400" dirty="0" smtClean="0">
                          <a:solidFill>
                            <a:schemeClr val="tx2"/>
                          </a:solidFill>
                          <a:latin typeface="Arial"/>
                          <a:cs typeface="Arial"/>
                        </a:rPr>
                        <a:t>Batch</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r h="650259">
                <a:tc>
                  <a:txBody>
                    <a:bodyPr/>
                    <a:lstStyle/>
                    <a:p>
                      <a:pPr algn="ctr"/>
                      <a:r>
                        <a:rPr lang="en-US" sz="1400" dirty="0" smtClean="0">
                          <a:solidFill>
                            <a:schemeClr val="tx2"/>
                          </a:solidFill>
                          <a:latin typeface="Arial"/>
                          <a:cs typeface="Arial"/>
                        </a:rPr>
                        <a:t>Interactive</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r h="650259">
                <a:tc>
                  <a:txBody>
                    <a:bodyPr/>
                    <a:lstStyle/>
                    <a:p>
                      <a:pPr algn="ctr"/>
                      <a:r>
                        <a:rPr lang="en-US" sz="1400" dirty="0" smtClean="0">
                          <a:solidFill>
                            <a:schemeClr val="tx2"/>
                          </a:solidFill>
                          <a:latin typeface="Arial"/>
                          <a:cs typeface="Arial"/>
                        </a:rPr>
                        <a:t>Interactive</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dirty="0" smtClean="0">
                          <a:solidFill>
                            <a:schemeClr val="accent1"/>
                          </a:solidFill>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r h="650259">
                <a:tc>
                  <a:txBody>
                    <a:bodyPr/>
                    <a:lstStyle/>
                    <a:p>
                      <a:pPr algn="ctr"/>
                      <a:r>
                        <a:rPr lang="en-US" sz="1400" dirty="0" smtClean="0">
                          <a:solidFill>
                            <a:schemeClr val="tx2"/>
                          </a:solidFill>
                          <a:latin typeface="Arial"/>
                          <a:cs typeface="Arial"/>
                        </a:rPr>
                        <a:t>Interactive</a:t>
                      </a:r>
                      <a:endParaRPr lang="en-US" sz="1400" dirty="0">
                        <a:solidFill>
                          <a:schemeClr val="tx2"/>
                        </a:solidFill>
                        <a:latin typeface="Arial"/>
                        <a:cs typeface="Arial"/>
                      </a:endParaRP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i="0" u="none" strike="noStrike" dirty="0" smtClean="0">
                          <a:solidFill>
                            <a:schemeClr val="accent1"/>
                          </a:solidFill>
                          <a:effectLst/>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dirty="0" smtClean="0">
                          <a:solidFill>
                            <a:schemeClr val="accent1"/>
                          </a:solidFill>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dirty="0" smtClean="0">
                          <a:solidFill>
                            <a:schemeClr val="accent1"/>
                          </a:solidFill>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b="0" dirty="0" smtClean="0">
                          <a:solidFill>
                            <a:schemeClr val="accent1"/>
                          </a:solidFill>
                          <a:latin typeface="Arial"/>
                          <a:cs typeface="Arial"/>
                        </a:rPr>
                        <a:t>●</a:t>
                      </a:r>
                    </a:p>
                  </a:txBody>
                  <a:tcPr marL="121933" marR="121933" marT="81289" marB="81289"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chemeClr val="bg1"/>
                    </a:solidFill>
                  </a:tcPr>
                </a:tc>
              </a:tr>
            </a:tbl>
          </a:graphicData>
        </a:graphic>
      </p:graphicFrame>
      <p:pic>
        <p:nvPicPr>
          <p:cNvPr id="23" name="Picture 22"/>
          <p:cNvPicPr>
            <a:picLocks noChangeAspect="1"/>
          </p:cNvPicPr>
          <p:nvPr/>
        </p:nvPicPr>
        <p:blipFill>
          <a:blip r:embed="rId3"/>
          <a:stretch>
            <a:fillRect/>
          </a:stretch>
        </p:blipFill>
        <p:spPr>
          <a:xfrm>
            <a:off x="854903" y="4326930"/>
            <a:ext cx="1138115" cy="491223"/>
          </a:xfrm>
          <a:prstGeom prst="rect">
            <a:avLst/>
          </a:prstGeom>
        </p:spPr>
      </p:pic>
      <p:pic>
        <p:nvPicPr>
          <p:cNvPr id="24" name="Picture 23"/>
          <p:cNvPicPr>
            <a:picLocks noChangeAspect="1"/>
          </p:cNvPicPr>
          <p:nvPr/>
        </p:nvPicPr>
        <p:blipFill>
          <a:blip r:embed="rId4"/>
          <a:stretch>
            <a:fillRect/>
          </a:stretch>
        </p:blipFill>
        <p:spPr>
          <a:xfrm>
            <a:off x="1025521" y="4936529"/>
            <a:ext cx="845985" cy="436391"/>
          </a:xfrm>
          <a:prstGeom prst="rect">
            <a:avLst/>
          </a:prstGeom>
        </p:spPr>
      </p:pic>
      <p:pic>
        <p:nvPicPr>
          <p:cNvPr id="25" name="Picture 24"/>
          <p:cNvPicPr>
            <a:picLocks noChangeAspect="1"/>
          </p:cNvPicPr>
          <p:nvPr/>
        </p:nvPicPr>
        <p:blipFill>
          <a:blip r:embed="rId5"/>
          <a:stretch>
            <a:fillRect/>
          </a:stretch>
        </p:blipFill>
        <p:spPr>
          <a:xfrm>
            <a:off x="1313387" y="3698703"/>
            <a:ext cx="453652" cy="408287"/>
          </a:xfrm>
          <a:prstGeom prst="rect">
            <a:avLst/>
          </a:prstGeom>
        </p:spPr>
      </p:pic>
      <p:pic>
        <p:nvPicPr>
          <p:cNvPr id="26" name="Picture 25"/>
          <p:cNvPicPr>
            <a:picLocks noChangeAspect="1"/>
          </p:cNvPicPr>
          <p:nvPr/>
        </p:nvPicPr>
        <p:blipFill>
          <a:blip r:embed="rId6"/>
          <a:stretch>
            <a:fillRect/>
          </a:stretch>
        </p:blipFill>
        <p:spPr>
          <a:xfrm>
            <a:off x="671433" y="2903052"/>
            <a:ext cx="1467985" cy="509477"/>
          </a:xfrm>
          <a:prstGeom prst="rect">
            <a:avLst/>
          </a:prstGeom>
        </p:spPr>
      </p:pic>
      <p:pic>
        <p:nvPicPr>
          <p:cNvPr id="27" name="Picture 26"/>
          <p:cNvPicPr>
            <a:picLocks noChangeAspect="1"/>
          </p:cNvPicPr>
          <p:nvPr/>
        </p:nvPicPr>
        <p:blipFill>
          <a:blip r:embed="rId7"/>
          <a:stretch>
            <a:fillRect/>
          </a:stretch>
        </p:blipFill>
        <p:spPr>
          <a:xfrm>
            <a:off x="722233" y="5667056"/>
            <a:ext cx="1270785" cy="336715"/>
          </a:xfrm>
          <a:prstGeom prst="rect">
            <a:avLst/>
          </a:prstGeom>
        </p:spPr>
      </p:pic>
      <p:sp>
        <p:nvSpPr>
          <p:cNvPr id="11"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Analytics Landscape</a:t>
            </a:r>
            <a:endParaRPr lang="en-US" spc="0" dirty="0">
              <a:solidFill>
                <a:schemeClr val="tx2"/>
              </a:solidFill>
              <a:latin typeface="+mn-lt"/>
            </a:endParaRPr>
          </a:p>
        </p:txBody>
      </p:sp>
      <p:pic>
        <p:nvPicPr>
          <p:cNvPr id="12" name="Picture 11"/>
          <p:cNvPicPr>
            <a:picLocks noChangeAspect="1"/>
          </p:cNvPicPr>
          <p:nvPr/>
        </p:nvPicPr>
        <p:blipFill>
          <a:blip r:embed="rId8"/>
          <a:stretch>
            <a:fillRect/>
          </a:stretch>
        </p:blipFill>
        <p:spPr>
          <a:xfrm>
            <a:off x="854903" y="2438400"/>
            <a:ext cx="1169203" cy="332939"/>
          </a:xfrm>
          <a:prstGeom prst="rect">
            <a:avLst/>
          </a:prstGeom>
        </p:spPr>
      </p:pic>
    </p:spTree>
    <p:extLst>
      <p:ext uri="{BB962C8B-B14F-4D97-AF65-F5344CB8AC3E}">
        <p14:creationId xmlns:p14="http://schemas.microsoft.com/office/powerpoint/2010/main" val="291651880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Analytics &amp; BI Integration</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5152383" y="4672037"/>
            <a:ext cx="1418583" cy="305882"/>
          </a:xfrm>
          <a:prstGeom prst="rect">
            <a:avLst/>
          </a:prstGeom>
        </p:spPr>
      </p:pic>
      <p:pic>
        <p:nvPicPr>
          <p:cNvPr id="10" name="Picture 9"/>
          <p:cNvPicPr>
            <a:picLocks noChangeAspect="1"/>
          </p:cNvPicPr>
          <p:nvPr/>
        </p:nvPicPr>
        <p:blipFill>
          <a:blip r:embed="rId4"/>
          <a:stretch>
            <a:fillRect/>
          </a:stretch>
        </p:blipFill>
        <p:spPr>
          <a:xfrm>
            <a:off x="5311387" y="3941821"/>
            <a:ext cx="1212111" cy="237153"/>
          </a:xfrm>
          <a:prstGeom prst="rect">
            <a:avLst/>
          </a:prstGeom>
        </p:spPr>
      </p:pic>
      <p:pic>
        <p:nvPicPr>
          <p:cNvPr id="11" name="Picture 10"/>
          <p:cNvPicPr>
            <a:picLocks noChangeAspect="1"/>
          </p:cNvPicPr>
          <p:nvPr/>
        </p:nvPicPr>
        <p:blipFill>
          <a:blip r:embed="rId5"/>
          <a:stretch>
            <a:fillRect/>
          </a:stretch>
        </p:blipFill>
        <p:spPr>
          <a:xfrm>
            <a:off x="8510457" y="5466391"/>
            <a:ext cx="1055622" cy="374746"/>
          </a:xfrm>
          <a:prstGeom prst="rect">
            <a:avLst/>
          </a:prstGeom>
        </p:spPr>
      </p:pic>
      <p:grpSp>
        <p:nvGrpSpPr>
          <p:cNvPr id="12" name="Group 11"/>
          <p:cNvGrpSpPr/>
          <p:nvPr/>
        </p:nvGrpSpPr>
        <p:grpSpPr>
          <a:xfrm>
            <a:off x="2933201" y="2901901"/>
            <a:ext cx="6105067" cy="669829"/>
            <a:chOff x="292668" y="2189268"/>
            <a:chExt cx="8558664" cy="939029"/>
          </a:xfrm>
        </p:grpSpPr>
        <p:cxnSp>
          <p:nvCxnSpPr>
            <p:cNvPr id="13" name="Straight Connector 12"/>
            <p:cNvCxnSpPr/>
            <p:nvPr/>
          </p:nvCxnSpPr>
          <p:spPr>
            <a:xfrm>
              <a:off x="305463" y="2189268"/>
              <a:ext cx="0" cy="578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92668" y="2767968"/>
              <a:ext cx="85586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838180" y="2767968"/>
              <a:ext cx="0" cy="360329"/>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5463" y="2767968"/>
              <a:ext cx="0" cy="360329"/>
            </a:xfrm>
            <a:prstGeom prst="line">
              <a:avLst/>
            </a:prstGeom>
            <a:effectLst/>
          </p:spPr>
          <p:style>
            <a:lnRef idx="2">
              <a:schemeClr val="accent1"/>
            </a:lnRef>
            <a:fillRef idx="0">
              <a:schemeClr val="accent1"/>
            </a:fillRef>
            <a:effectRef idx="1">
              <a:schemeClr val="accent1"/>
            </a:effectRef>
            <a:fontRef idx="minor">
              <a:schemeClr val="tx1"/>
            </a:fontRef>
          </p:style>
        </p:cxnSp>
      </p:grpSp>
      <p:pic>
        <p:nvPicPr>
          <p:cNvPr id="17" name="Picture 16" descr="informatica.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0850" y="5466391"/>
            <a:ext cx="1360531" cy="286428"/>
          </a:xfrm>
          <a:prstGeom prst="rect">
            <a:avLst/>
          </a:prstGeom>
        </p:spPr>
      </p:pic>
      <p:pic>
        <p:nvPicPr>
          <p:cNvPr id="18" name="Picture 17" descr="microstrategy-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40446" y="3911310"/>
            <a:ext cx="1644683" cy="267664"/>
          </a:xfrm>
          <a:prstGeom prst="rect">
            <a:avLst/>
          </a:prstGeom>
        </p:spPr>
      </p:pic>
      <p:pic>
        <p:nvPicPr>
          <p:cNvPr id="19" name="Picture 18"/>
          <p:cNvPicPr>
            <a:picLocks noChangeAspect="1"/>
          </p:cNvPicPr>
          <p:nvPr/>
        </p:nvPicPr>
        <p:blipFill>
          <a:blip r:embed="rId8"/>
          <a:stretch>
            <a:fillRect/>
          </a:stretch>
        </p:blipFill>
        <p:spPr>
          <a:xfrm>
            <a:off x="1447800" y="1905000"/>
            <a:ext cx="2809661" cy="800073"/>
          </a:xfrm>
          <a:prstGeom prst="rect">
            <a:avLst/>
          </a:prstGeom>
        </p:spPr>
      </p:pic>
      <p:pic>
        <p:nvPicPr>
          <p:cNvPr id="20" name="Picture 19" descr="SF48964LOGO.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053" y="3839394"/>
            <a:ext cx="1783313" cy="369213"/>
          </a:xfrm>
          <a:prstGeom prst="rect">
            <a:avLst/>
          </a:prstGeom>
        </p:spPr>
      </p:pic>
      <p:pic>
        <p:nvPicPr>
          <p:cNvPr id="21" name="Picture 20" descr="Untitled-1.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99086" y="4440618"/>
            <a:ext cx="1305248" cy="734202"/>
          </a:xfrm>
          <a:prstGeom prst="rect">
            <a:avLst/>
          </a:prstGeom>
        </p:spPr>
      </p:pic>
      <p:pic>
        <p:nvPicPr>
          <p:cNvPr id="22" name="Picture 21" descr="Business_Objects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6661" y="5323039"/>
            <a:ext cx="1263774" cy="615036"/>
          </a:xfrm>
          <a:prstGeom prst="rect">
            <a:avLst/>
          </a:prstGeom>
        </p:spPr>
      </p:pic>
      <p:pic>
        <p:nvPicPr>
          <p:cNvPr id="23" name="Picture 22" descr="Pentaho_new_logo_2013.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57379" y="4571461"/>
            <a:ext cx="1489804" cy="397991"/>
          </a:xfrm>
          <a:prstGeom prst="rect">
            <a:avLst/>
          </a:prstGeom>
        </p:spPr>
      </p:pic>
    </p:spTree>
    <p:extLst>
      <p:ext uri="{BB962C8B-B14F-4D97-AF65-F5344CB8AC3E}">
        <p14:creationId xmlns:p14="http://schemas.microsoft.com/office/powerpoint/2010/main" val="31824859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Expanded Use Case Coverage</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Shape 170"/>
          <p:cNvSpPr>
            <a:spLocks noChangeAspect="1"/>
          </p:cNvSpPr>
          <p:nvPr/>
        </p:nvSpPr>
        <p:spPr>
          <a:xfrm>
            <a:off x="1737137" y="1956766"/>
            <a:ext cx="1544850" cy="952200"/>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smtClean="0">
                <a:solidFill>
                  <a:schemeClr val="tx2"/>
                </a:solidFill>
                <a:latin typeface="Arial"/>
                <a:cs typeface="Arial"/>
              </a:rPr>
              <a:t>Content </a:t>
            </a:r>
            <a:r>
              <a:rPr lang="en" sz="1400" dirty="0">
                <a:solidFill>
                  <a:schemeClr val="tx2"/>
                </a:solidFill>
                <a:latin typeface="Arial"/>
                <a:cs typeface="Arial"/>
              </a:rPr>
              <a:t>Repo</a:t>
            </a:r>
          </a:p>
        </p:txBody>
      </p:sp>
      <p:sp>
        <p:nvSpPr>
          <p:cNvPr id="16" name="Shape 171"/>
          <p:cNvSpPr>
            <a:spLocks noChangeAspect="1"/>
          </p:cNvSpPr>
          <p:nvPr/>
        </p:nvSpPr>
        <p:spPr>
          <a:xfrm>
            <a:off x="3542524" y="1956766"/>
            <a:ext cx="1544850" cy="952200"/>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err="1" smtClean="0">
                <a:solidFill>
                  <a:schemeClr val="tx2"/>
                </a:solidFill>
                <a:latin typeface="Arial"/>
                <a:cs typeface="Arial"/>
              </a:rPr>
              <a:t>IoT</a:t>
            </a:r>
            <a:r>
              <a:rPr lang="en-US" sz="1400" dirty="0" smtClean="0">
                <a:solidFill>
                  <a:schemeClr val="tx2"/>
                </a:solidFill>
                <a:latin typeface="Arial"/>
                <a:cs typeface="Arial"/>
              </a:rPr>
              <a:t> </a:t>
            </a:r>
            <a:r>
              <a:rPr lang="en" sz="1400" dirty="0" smtClean="0">
                <a:solidFill>
                  <a:schemeClr val="tx2"/>
                </a:solidFill>
                <a:latin typeface="Arial"/>
                <a:cs typeface="Arial"/>
              </a:rPr>
              <a:t>Sensor </a:t>
            </a:r>
            <a:r>
              <a:rPr lang="en" sz="1400" dirty="0">
                <a:solidFill>
                  <a:schemeClr val="tx2"/>
                </a:solidFill>
                <a:latin typeface="Arial"/>
                <a:cs typeface="Arial"/>
              </a:rPr>
              <a:t>Backend</a:t>
            </a:r>
          </a:p>
        </p:txBody>
      </p:sp>
      <p:sp>
        <p:nvSpPr>
          <p:cNvPr id="17" name="Shape 172"/>
          <p:cNvSpPr>
            <a:spLocks noChangeAspect="1"/>
          </p:cNvSpPr>
          <p:nvPr/>
        </p:nvSpPr>
        <p:spPr>
          <a:xfrm>
            <a:off x="5340778" y="1956766"/>
            <a:ext cx="1544850" cy="952200"/>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smtClean="0">
                <a:solidFill>
                  <a:schemeClr val="tx2"/>
                </a:solidFill>
                <a:latin typeface="Arial"/>
                <a:cs typeface="Arial"/>
              </a:rPr>
              <a:t>Ad </a:t>
            </a:r>
            <a:r>
              <a:rPr lang="en" sz="1400" dirty="0">
                <a:solidFill>
                  <a:schemeClr val="tx2"/>
                </a:solidFill>
                <a:latin typeface="Arial"/>
                <a:cs typeface="Arial"/>
              </a:rPr>
              <a:t>Service</a:t>
            </a:r>
          </a:p>
        </p:txBody>
      </p:sp>
      <p:sp>
        <p:nvSpPr>
          <p:cNvPr id="19" name="Shape 173"/>
          <p:cNvSpPr>
            <a:spLocks noChangeAspect="1"/>
          </p:cNvSpPr>
          <p:nvPr/>
        </p:nvSpPr>
        <p:spPr>
          <a:xfrm>
            <a:off x="7157925" y="1956766"/>
            <a:ext cx="1544850" cy="952200"/>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solidFill>
                  <a:schemeClr val="tx2"/>
                </a:solidFill>
                <a:latin typeface="Arial"/>
                <a:cs typeface="Arial"/>
              </a:rPr>
              <a:t>Customer Analytics</a:t>
            </a:r>
          </a:p>
        </p:txBody>
      </p:sp>
      <p:sp>
        <p:nvSpPr>
          <p:cNvPr id="20" name="Shape 174"/>
          <p:cNvSpPr>
            <a:spLocks noChangeAspect="1"/>
          </p:cNvSpPr>
          <p:nvPr/>
        </p:nvSpPr>
        <p:spPr>
          <a:xfrm>
            <a:off x="8934244" y="1946394"/>
            <a:ext cx="1544850" cy="952200"/>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Archive</a:t>
            </a:r>
            <a:endParaRPr lang="en" sz="1400" dirty="0">
              <a:solidFill>
                <a:schemeClr val="tx2"/>
              </a:solidFill>
              <a:latin typeface="Arial"/>
              <a:cs typeface="Arial"/>
            </a:endParaRPr>
          </a:p>
        </p:txBody>
      </p:sp>
      <p:sp>
        <p:nvSpPr>
          <p:cNvPr id="21" name="Shape 175"/>
          <p:cNvSpPr>
            <a:spLocks noChangeAspect="1"/>
          </p:cNvSpPr>
          <p:nvPr/>
        </p:nvSpPr>
        <p:spPr>
          <a:xfrm>
            <a:off x="1741975" y="3181340"/>
            <a:ext cx="8704349" cy="463950"/>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a:r>
              <a:rPr lang="en" sz="1400" dirty="0">
                <a:solidFill>
                  <a:schemeClr val="tx2"/>
                </a:solidFill>
                <a:latin typeface="Arial"/>
                <a:cs typeface="Arial"/>
              </a:rPr>
              <a:t>MongoDB Query Language (MQL) + Native Drivers</a:t>
            </a:r>
          </a:p>
        </p:txBody>
      </p:sp>
      <p:sp>
        <p:nvSpPr>
          <p:cNvPr id="22" name="Shape 176"/>
          <p:cNvSpPr>
            <a:spLocks noChangeAspect="1"/>
          </p:cNvSpPr>
          <p:nvPr/>
        </p:nvSpPr>
        <p:spPr>
          <a:xfrm>
            <a:off x="1737137" y="3829310"/>
            <a:ext cx="8704349" cy="463950"/>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a:solidFill>
                  <a:schemeClr val="tx2"/>
                </a:solidFill>
                <a:latin typeface="Arial"/>
                <a:cs typeface="Arial"/>
              </a:rPr>
              <a:t>MongoDB </a:t>
            </a:r>
            <a:r>
              <a:rPr lang="en-US" sz="1400" dirty="0" smtClean="0">
                <a:solidFill>
                  <a:schemeClr val="tx2"/>
                </a:solidFill>
                <a:latin typeface="Arial"/>
                <a:cs typeface="Arial"/>
              </a:rPr>
              <a:t>Document </a:t>
            </a:r>
            <a:r>
              <a:rPr lang="en" sz="1400" dirty="0" smtClean="0">
                <a:solidFill>
                  <a:schemeClr val="tx2"/>
                </a:solidFill>
                <a:latin typeface="Arial"/>
                <a:cs typeface="Arial"/>
              </a:rPr>
              <a:t>Data </a:t>
            </a:r>
            <a:r>
              <a:rPr lang="en" sz="1400" dirty="0">
                <a:solidFill>
                  <a:schemeClr val="tx2"/>
                </a:solidFill>
                <a:latin typeface="Arial"/>
                <a:cs typeface="Arial"/>
              </a:rPr>
              <a:t>Model</a:t>
            </a:r>
          </a:p>
        </p:txBody>
      </p:sp>
      <p:sp>
        <p:nvSpPr>
          <p:cNvPr id="23" name="Shape 177"/>
          <p:cNvSpPr>
            <a:spLocks noChangeAspect="1"/>
          </p:cNvSpPr>
          <p:nvPr/>
        </p:nvSpPr>
        <p:spPr>
          <a:xfrm>
            <a:off x="1737137" y="4508881"/>
            <a:ext cx="1544850" cy="6650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WT</a:t>
            </a:r>
            <a:endParaRPr lang="en" sz="1400" dirty="0">
              <a:solidFill>
                <a:schemeClr val="tx2"/>
              </a:solidFill>
              <a:latin typeface="Arial"/>
              <a:cs typeface="Arial"/>
            </a:endParaRPr>
          </a:p>
        </p:txBody>
      </p:sp>
      <p:sp>
        <p:nvSpPr>
          <p:cNvPr id="24" name="Shape 178"/>
          <p:cNvSpPr>
            <a:spLocks noChangeAspect="1"/>
          </p:cNvSpPr>
          <p:nvPr/>
        </p:nvSpPr>
        <p:spPr>
          <a:xfrm>
            <a:off x="3542524" y="4508881"/>
            <a:ext cx="1544850" cy="6650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MMAP</a:t>
            </a:r>
            <a:endParaRPr lang="en" sz="1400" dirty="0">
              <a:solidFill>
                <a:schemeClr val="tx2"/>
              </a:solidFill>
              <a:latin typeface="Arial"/>
              <a:cs typeface="Arial"/>
            </a:endParaRPr>
          </a:p>
        </p:txBody>
      </p:sp>
      <p:sp>
        <p:nvSpPr>
          <p:cNvPr id="25" name="Shape 182"/>
          <p:cNvSpPr>
            <a:spLocks noChangeAspect="1"/>
          </p:cNvSpPr>
          <p:nvPr/>
        </p:nvSpPr>
        <p:spPr>
          <a:xfrm rot="5400000">
            <a:off x="6092573" y="1018103"/>
            <a:ext cx="68579" cy="8704462"/>
          </a:xfrm>
          <a:prstGeom prst="righ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sz="1400">
              <a:latin typeface="Arial"/>
              <a:cs typeface="Arial"/>
            </a:endParaRPr>
          </a:p>
        </p:txBody>
      </p:sp>
      <p:sp>
        <p:nvSpPr>
          <p:cNvPr id="26" name="Shape 183"/>
          <p:cNvSpPr txBox="1"/>
          <p:nvPr/>
        </p:nvSpPr>
        <p:spPr>
          <a:xfrm>
            <a:off x="4578778" y="5638800"/>
            <a:ext cx="2982445" cy="519259"/>
          </a:xfrm>
          <a:prstGeom prst="rect">
            <a:avLst/>
          </a:prstGeom>
          <a:noFill/>
          <a:ln>
            <a:noFill/>
          </a:ln>
        </p:spPr>
        <p:txBody>
          <a:bodyPr lIns="91425" tIns="91425" rIns="91425" bIns="91425" anchor="t" anchorCtr="0">
            <a:noAutofit/>
          </a:bodyPr>
          <a:lstStyle/>
          <a:p>
            <a:pPr lvl="0" algn="ctr" rtl="0">
              <a:spcBef>
                <a:spcPts val="0"/>
              </a:spcBef>
              <a:buNone/>
            </a:pPr>
            <a:r>
              <a:rPr lang="en-US" sz="1600" dirty="0" smtClean="0">
                <a:solidFill>
                  <a:schemeClr val="tx2"/>
                </a:solidFill>
                <a:latin typeface="Arial"/>
                <a:cs typeface="Arial"/>
              </a:rPr>
              <a:t>Supported in MongoDB 3.2</a:t>
            </a:r>
            <a:endParaRPr lang="en" sz="1600" dirty="0">
              <a:solidFill>
                <a:schemeClr val="tx2"/>
              </a:solidFill>
              <a:latin typeface="Arial"/>
              <a:cs typeface="Arial"/>
            </a:endParaRPr>
          </a:p>
        </p:txBody>
      </p:sp>
      <p:sp>
        <p:nvSpPr>
          <p:cNvPr id="27" name="Shape 186"/>
          <p:cNvSpPr>
            <a:spLocks noChangeAspect="1"/>
          </p:cNvSpPr>
          <p:nvPr/>
        </p:nvSpPr>
        <p:spPr>
          <a:xfrm rot="16200000" flipH="1">
            <a:off x="10052878" y="3212657"/>
            <a:ext cx="1927800" cy="6839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a:solidFill>
                  <a:schemeClr val="tx2"/>
                </a:solidFill>
                <a:latin typeface="Arial"/>
                <a:cs typeface="Arial"/>
              </a:rPr>
              <a:t>Management</a:t>
            </a:r>
          </a:p>
        </p:txBody>
      </p:sp>
      <p:sp>
        <p:nvSpPr>
          <p:cNvPr id="28" name="Shape 187"/>
          <p:cNvSpPr>
            <a:spLocks noChangeAspect="1"/>
          </p:cNvSpPr>
          <p:nvPr/>
        </p:nvSpPr>
        <p:spPr>
          <a:xfrm rot="16200000" flipH="1">
            <a:off x="212192" y="3212658"/>
            <a:ext cx="1927800" cy="6839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a:solidFill>
                  <a:schemeClr val="tx2"/>
                </a:solidFill>
                <a:latin typeface="Arial"/>
                <a:cs typeface="Arial"/>
              </a:rPr>
              <a:t>Security</a:t>
            </a:r>
          </a:p>
        </p:txBody>
      </p:sp>
      <p:sp>
        <p:nvSpPr>
          <p:cNvPr id="29" name="Shape 178"/>
          <p:cNvSpPr>
            <a:spLocks noChangeAspect="1"/>
          </p:cNvSpPr>
          <p:nvPr/>
        </p:nvSpPr>
        <p:spPr>
          <a:xfrm>
            <a:off x="5340778" y="4518557"/>
            <a:ext cx="1544850" cy="6650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In-memory</a:t>
            </a:r>
            <a:endParaRPr lang="en" sz="1400" dirty="0">
              <a:solidFill>
                <a:schemeClr val="tx2"/>
              </a:solidFill>
              <a:latin typeface="Arial"/>
              <a:cs typeface="Arial"/>
            </a:endParaRPr>
          </a:p>
        </p:txBody>
      </p:sp>
      <p:sp>
        <p:nvSpPr>
          <p:cNvPr id="30" name="Shape 178"/>
          <p:cNvSpPr>
            <a:spLocks noChangeAspect="1"/>
          </p:cNvSpPr>
          <p:nvPr/>
        </p:nvSpPr>
        <p:spPr>
          <a:xfrm>
            <a:off x="7157925" y="4518557"/>
            <a:ext cx="1544850" cy="6650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Encrypted</a:t>
            </a:r>
            <a:endParaRPr lang="en" sz="1400" dirty="0">
              <a:solidFill>
                <a:schemeClr val="tx2"/>
              </a:solidFill>
              <a:latin typeface="Arial"/>
              <a:cs typeface="Arial"/>
            </a:endParaRPr>
          </a:p>
        </p:txBody>
      </p:sp>
      <p:sp>
        <p:nvSpPr>
          <p:cNvPr id="31" name="Shape 178"/>
          <p:cNvSpPr>
            <a:spLocks noChangeAspect="1"/>
          </p:cNvSpPr>
          <p:nvPr/>
        </p:nvSpPr>
        <p:spPr>
          <a:xfrm>
            <a:off x="8904007" y="4518557"/>
            <a:ext cx="1544850" cy="665099"/>
          </a:xfrm>
          <a:prstGeom prst="rect">
            <a:avLst/>
          </a:prstGeom>
          <a:solidFill>
            <a:srgbClr val="FFFFFF"/>
          </a:solidFill>
          <a:ln w="28575"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3</a:t>
            </a:r>
            <a:r>
              <a:rPr lang="en-US" sz="1400" baseline="30000" dirty="0" smtClean="0">
                <a:solidFill>
                  <a:schemeClr val="tx2"/>
                </a:solidFill>
                <a:latin typeface="Arial"/>
                <a:cs typeface="Arial"/>
              </a:rPr>
              <a:t>rd</a:t>
            </a:r>
            <a:r>
              <a:rPr lang="en-US" sz="1400" dirty="0" smtClean="0">
                <a:solidFill>
                  <a:schemeClr val="tx2"/>
                </a:solidFill>
                <a:latin typeface="Arial"/>
                <a:cs typeface="Arial"/>
              </a:rPr>
              <a:t> party</a:t>
            </a:r>
            <a:endParaRPr lang="en" sz="1400" dirty="0">
              <a:solidFill>
                <a:schemeClr val="tx2"/>
              </a:solidFill>
              <a:latin typeface="Arial"/>
              <a:cs typeface="Arial"/>
            </a:endParaRPr>
          </a:p>
        </p:txBody>
      </p:sp>
    </p:spTree>
    <p:extLst>
      <p:ext uri="{BB962C8B-B14F-4D97-AF65-F5344CB8AC3E}">
        <p14:creationId xmlns:p14="http://schemas.microsoft.com/office/powerpoint/2010/main" val="16874334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MongoDB Connector for BI</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2133601"/>
            <a:ext cx="6083798" cy="4293624"/>
          </a:xfrm>
          <a:prstGeom prst="rect">
            <a:avLst/>
          </a:prstGeom>
          <a:noFill/>
        </p:spPr>
        <p:txBody>
          <a:bodyPr wrap="square" rtlCol="0" anchor="ctr">
            <a:normAutofit/>
          </a:bodyPr>
          <a:lstStyle/>
          <a:p>
            <a:pPr marL="285750" indent="-285750">
              <a:lnSpc>
                <a:spcPct val="150000"/>
              </a:lnSpc>
              <a:buClr>
                <a:schemeClr val="accent1"/>
              </a:buClr>
              <a:buFont typeface="Arial"/>
              <a:buChar char="•"/>
            </a:pPr>
            <a:r>
              <a:rPr lang="en-US" sz="1600" dirty="0">
                <a:solidFill>
                  <a:srgbClr val="494747"/>
                </a:solidFill>
              </a:rPr>
              <a:t>Visualize and explore multi-structured data using SQL-based BI platforms. </a:t>
            </a:r>
          </a:p>
        </p:txBody>
      </p:sp>
      <p:sp>
        <p:nvSpPr>
          <p:cNvPr id="2" name="TextBox 1"/>
          <p:cNvSpPr txBox="1"/>
          <p:nvPr/>
        </p:nvSpPr>
        <p:spPr>
          <a:xfrm>
            <a:off x="1136952" y="5418667"/>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3"/>
          <a:stretch>
            <a:fillRect/>
          </a:stretch>
        </p:blipFill>
        <p:spPr>
          <a:xfrm>
            <a:off x="1136952" y="2101992"/>
            <a:ext cx="2286000" cy="650956"/>
          </a:xfrm>
          <a:prstGeom prst="rect">
            <a:avLst/>
          </a:prstGeom>
        </p:spPr>
      </p:pic>
      <p:sp>
        <p:nvSpPr>
          <p:cNvPr id="13" name="Shape 177"/>
          <p:cNvSpPr/>
          <p:nvPr/>
        </p:nvSpPr>
        <p:spPr>
          <a:xfrm>
            <a:off x="1447800" y="3367314"/>
            <a:ext cx="1676400" cy="91097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lang="en-US" sz="1400" dirty="0" smtClean="0">
              <a:solidFill>
                <a:srgbClr val="42494F"/>
              </a:solidFill>
              <a:latin typeface="Arial"/>
              <a:cs typeface="Arial"/>
            </a:endParaRPr>
          </a:p>
          <a:p>
            <a:pPr lvl="0" algn="ctr" rtl="0">
              <a:spcBef>
                <a:spcPts val="0"/>
              </a:spcBef>
              <a:buNone/>
            </a:pPr>
            <a:r>
              <a:rPr lang="en-US" sz="1400" dirty="0" smtClean="0">
                <a:solidFill>
                  <a:srgbClr val="42494F"/>
                </a:solidFill>
                <a:latin typeface="Arial"/>
                <a:cs typeface="Arial"/>
              </a:rPr>
              <a:t>Connector for BI</a:t>
            </a:r>
          </a:p>
          <a:p>
            <a:pPr lvl="0" algn="ctr" rtl="0">
              <a:spcBef>
                <a:spcPts val="0"/>
              </a:spcBef>
              <a:buNone/>
            </a:pPr>
            <a:endParaRPr lang="en-US" sz="900" dirty="0" smtClean="0">
              <a:solidFill>
                <a:srgbClr val="42494F"/>
              </a:solidFill>
              <a:latin typeface="Arial"/>
              <a:cs typeface="Arial"/>
            </a:endParaRPr>
          </a:p>
          <a:p>
            <a:pPr lvl="0" algn="ctr" rtl="0">
              <a:spcBef>
                <a:spcPts val="0"/>
              </a:spcBef>
              <a:buNone/>
            </a:pPr>
            <a:r>
              <a:rPr lang="en-US" sz="800" dirty="0" smtClean="0">
                <a:solidFill>
                  <a:srgbClr val="42494F"/>
                </a:solidFill>
                <a:cs typeface="Arial"/>
              </a:rPr>
              <a:t>Provides </a:t>
            </a:r>
            <a:r>
              <a:rPr lang="en-US" sz="800" dirty="0">
                <a:solidFill>
                  <a:srgbClr val="42494F"/>
                </a:solidFill>
                <a:cs typeface="Arial"/>
              </a:rPr>
              <a:t>Schema</a:t>
            </a:r>
          </a:p>
          <a:p>
            <a:pPr algn="ctr"/>
            <a:r>
              <a:rPr lang="en-US" sz="800" dirty="0">
                <a:solidFill>
                  <a:srgbClr val="42494F"/>
                </a:solidFill>
                <a:cs typeface="Arial"/>
              </a:rPr>
              <a:t>Translates Queries</a:t>
            </a:r>
          </a:p>
          <a:p>
            <a:pPr algn="ctr"/>
            <a:r>
              <a:rPr lang="en-US" sz="800" dirty="0">
                <a:solidFill>
                  <a:srgbClr val="42494F"/>
                </a:solidFill>
                <a:cs typeface="Arial"/>
              </a:rPr>
              <a:t>Translates Response</a:t>
            </a:r>
          </a:p>
          <a:p>
            <a:pPr lvl="0" algn="ctr" rtl="0">
              <a:spcBef>
                <a:spcPts val="0"/>
              </a:spcBef>
              <a:buNone/>
            </a:pPr>
            <a:endParaRPr lang="en" sz="1400" dirty="0">
              <a:solidFill>
                <a:srgbClr val="42494F"/>
              </a:solidFill>
              <a:latin typeface="Arial"/>
              <a:cs typeface="Arial"/>
            </a:endParaRPr>
          </a:p>
        </p:txBody>
      </p:sp>
      <p:pic>
        <p:nvPicPr>
          <p:cNvPr id="3" name="Picture 2" descr="tablea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5052" y="4808727"/>
            <a:ext cx="2209800" cy="1366182"/>
          </a:xfrm>
          <a:prstGeom prst="rect">
            <a:avLst/>
          </a:prstGeom>
        </p:spPr>
      </p:pic>
      <p:cxnSp>
        <p:nvCxnSpPr>
          <p:cNvPr id="14" name="Straight Arrow Connector 13"/>
          <p:cNvCxnSpPr>
            <a:stCxn id="12" idx="2"/>
            <a:endCxn id="13" idx="0"/>
          </p:cNvCxnSpPr>
          <p:nvPr/>
        </p:nvCxnSpPr>
        <p:spPr>
          <a:xfrm>
            <a:off x="2279952" y="2752948"/>
            <a:ext cx="6048" cy="614366"/>
          </a:xfrm>
          <a:prstGeom prst="straightConnector1">
            <a:avLst/>
          </a:prstGeom>
          <a:ln w="38100" cmpd="sng">
            <a:solidFill>
              <a:schemeClr val="accent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a:endCxn id="3" idx="0"/>
          </p:cNvCxnSpPr>
          <p:nvPr/>
        </p:nvCxnSpPr>
        <p:spPr>
          <a:xfrm flipH="1">
            <a:off x="2279952" y="4278293"/>
            <a:ext cx="6048" cy="530434"/>
          </a:xfrm>
          <a:prstGeom prst="straightConnector1">
            <a:avLst/>
          </a:prstGeom>
          <a:ln w="38100" cmpd="sng">
            <a:solidFill>
              <a:schemeClr val="accent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47562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Appendix – Comparison Charts vs. Key/Value, RDBMS</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57077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1621914"/>
              </p:ext>
            </p:extLst>
          </p:nvPr>
        </p:nvGraphicFramePr>
        <p:xfrm>
          <a:off x="609600" y="1417639"/>
          <a:ext cx="10871200" cy="4652963"/>
        </p:xfrm>
        <a:graphic>
          <a:graphicData uri="http://schemas.openxmlformats.org/drawingml/2006/table">
            <a:tbl>
              <a:tblPr>
                <a:tableStyleId>{5C22544A-7EE6-4342-B048-85BDC9FD1C3A}</a:tableStyleId>
              </a:tblPr>
              <a:tblGrid>
                <a:gridCol w="2717800"/>
                <a:gridCol w="2717800"/>
                <a:gridCol w="2717800"/>
                <a:gridCol w="2717800"/>
              </a:tblGrid>
              <a:tr h="664709">
                <a:tc>
                  <a:txBody>
                    <a:bodyPr/>
                    <a:lstStyle/>
                    <a:p>
                      <a:endParaRPr lang="en-US" sz="1600" dirty="0">
                        <a:latin typeface="Arial"/>
                        <a:cs typeface="Arial"/>
                      </a:endParaRPr>
                    </a:p>
                  </a:txBody>
                  <a:tcPr marL="121924" marR="121924" marT="60997" marB="60997">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600" dirty="0" smtClean="0">
                          <a:solidFill>
                            <a:schemeClr val="bg1"/>
                          </a:solidFill>
                          <a:latin typeface="Arial"/>
                          <a:cs typeface="Arial"/>
                        </a:rPr>
                        <a:t>MongoDB</a:t>
                      </a:r>
                      <a:endParaRPr lang="en-US" sz="1600" dirty="0">
                        <a:solidFill>
                          <a:schemeClr val="bg1"/>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dirty="0" smtClean="0">
                          <a:solidFill>
                            <a:schemeClr val="bg1"/>
                          </a:solidFill>
                          <a:latin typeface="Arial"/>
                          <a:cs typeface="Arial"/>
                        </a:rPr>
                        <a:t>Key/Value</a:t>
                      </a:r>
                      <a:endParaRPr lang="en-US" sz="1600" dirty="0">
                        <a:solidFill>
                          <a:schemeClr val="bg1"/>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dirty="0" smtClean="0">
                          <a:solidFill>
                            <a:schemeClr val="bg1"/>
                          </a:solidFill>
                          <a:latin typeface="Arial"/>
                          <a:cs typeface="Arial"/>
                        </a:rPr>
                        <a:t>Relational</a:t>
                      </a:r>
                      <a:endParaRPr lang="en-US" sz="1600" dirty="0">
                        <a:solidFill>
                          <a:schemeClr val="bg1"/>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r>
              <a:tr h="664709">
                <a:tc>
                  <a:txBody>
                    <a:bodyPr/>
                    <a:lstStyle/>
                    <a:p>
                      <a:pPr algn="r"/>
                      <a:r>
                        <a:rPr lang="en-US" sz="1400" b="1" dirty="0" smtClean="0">
                          <a:solidFill>
                            <a:srgbClr val="42494F"/>
                          </a:solidFill>
                          <a:latin typeface="Arial"/>
                          <a:cs typeface="Arial"/>
                        </a:rPr>
                        <a:t>Rich</a:t>
                      </a:r>
                      <a:r>
                        <a:rPr lang="en-US" sz="1400" b="1" baseline="0" dirty="0" smtClean="0">
                          <a:solidFill>
                            <a:srgbClr val="42494F"/>
                          </a:solidFill>
                          <a:latin typeface="Arial"/>
                          <a:cs typeface="Arial"/>
                        </a:rPr>
                        <a:t> Data Model</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64709">
                <a:tc>
                  <a:txBody>
                    <a:bodyPr/>
                    <a:lstStyle/>
                    <a:p>
                      <a:pPr algn="r"/>
                      <a:r>
                        <a:rPr lang="en-US" sz="1400" b="1" dirty="0" smtClean="0">
                          <a:solidFill>
                            <a:srgbClr val="42494F"/>
                          </a:solidFill>
                          <a:latin typeface="Arial"/>
                          <a:cs typeface="Arial"/>
                        </a:rPr>
                        <a:t>Dynamic</a:t>
                      </a:r>
                      <a:r>
                        <a:rPr lang="en-US" sz="1400" b="1" baseline="0" dirty="0" smtClean="0">
                          <a:solidFill>
                            <a:srgbClr val="42494F"/>
                          </a:solidFill>
                          <a:latin typeface="Arial"/>
                          <a:cs typeface="Arial"/>
                        </a:rPr>
                        <a:t> Schema</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64709">
                <a:tc>
                  <a:txBody>
                    <a:bodyPr/>
                    <a:lstStyle/>
                    <a:p>
                      <a:pPr algn="r"/>
                      <a:r>
                        <a:rPr lang="en-US" sz="1400" b="1" dirty="0" smtClean="0">
                          <a:solidFill>
                            <a:srgbClr val="42494F"/>
                          </a:solidFill>
                          <a:latin typeface="Arial"/>
                          <a:cs typeface="Arial"/>
                        </a:rPr>
                        <a:t>Typed Data</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64709">
                <a:tc>
                  <a:txBody>
                    <a:bodyPr/>
                    <a:lstStyle/>
                    <a:p>
                      <a:pPr algn="r"/>
                      <a:r>
                        <a:rPr lang="en-US" sz="1400" b="1" dirty="0" smtClean="0">
                          <a:solidFill>
                            <a:srgbClr val="42494F"/>
                          </a:solidFill>
                          <a:latin typeface="Arial"/>
                          <a:cs typeface="Arial"/>
                        </a:rPr>
                        <a:t>Data</a:t>
                      </a:r>
                      <a:r>
                        <a:rPr lang="en-US" sz="1400" b="1" baseline="0" dirty="0" smtClean="0">
                          <a:solidFill>
                            <a:srgbClr val="42494F"/>
                          </a:solidFill>
                          <a:latin typeface="Arial"/>
                          <a:cs typeface="Arial"/>
                        </a:rPr>
                        <a:t> Locality</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64709">
                <a:tc>
                  <a:txBody>
                    <a:bodyPr/>
                    <a:lstStyle/>
                    <a:p>
                      <a:pPr algn="r"/>
                      <a:r>
                        <a:rPr lang="en-US" sz="1400" b="1" dirty="0" smtClean="0">
                          <a:solidFill>
                            <a:srgbClr val="42494F"/>
                          </a:solidFill>
                          <a:latin typeface="Arial"/>
                          <a:cs typeface="Arial"/>
                        </a:rPr>
                        <a:t>Field Updates</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64709">
                <a:tc>
                  <a:txBody>
                    <a:bodyPr/>
                    <a:lstStyle/>
                    <a:p>
                      <a:pPr algn="r"/>
                      <a:r>
                        <a:rPr lang="en-US" sz="1400" b="1" dirty="0" smtClean="0">
                          <a:solidFill>
                            <a:srgbClr val="42494F"/>
                          </a:solidFill>
                          <a:latin typeface="Arial"/>
                          <a:cs typeface="Arial"/>
                        </a:rPr>
                        <a:t>Easy for Programmers</a:t>
                      </a:r>
                      <a:endParaRPr lang="en-US" sz="1400" b="1" dirty="0">
                        <a:solidFill>
                          <a:srgbClr val="42494F"/>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Yes</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chemeClr val="tx2"/>
                          </a:solidFill>
                          <a:latin typeface="Arial"/>
                          <a:cs typeface="Arial"/>
                        </a:rPr>
                        <a:t>No</a:t>
                      </a:r>
                      <a:endParaRPr lang="en-US" sz="1200"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
        <p:nvSpPr>
          <p:cNvPr id="6"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Data Model Comparison</a:t>
            </a:r>
            <a:endParaRPr lang="en-US" spc="0" dirty="0">
              <a:solidFill>
                <a:schemeClr val="tx2"/>
              </a:solidFill>
              <a:latin typeface="+mn-lt"/>
            </a:endParaRPr>
          </a:p>
        </p:txBody>
      </p:sp>
    </p:spTree>
    <p:extLst>
      <p:ext uri="{BB962C8B-B14F-4D97-AF65-F5344CB8AC3E}">
        <p14:creationId xmlns:p14="http://schemas.microsoft.com/office/powerpoint/2010/main" val="390030170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8306892"/>
              </p:ext>
            </p:extLst>
          </p:nvPr>
        </p:nvGraphicFramePr>
        <p:xfrm>
          <a:off x="609600" y="1417639"/>
          <a:ext cx="10972800" cy="4754556"/>
        </p:xfrm>
        <a:graphic>
          <a:graphicData uri="http://schemas.openxmlformats.org/drawingml/2006/table">
            <a:tbl>
              <a:tblPr firstRow="1" bandRow="1">
                <a:tableStyleId>{5C22544A-7EE6-4342-B048-85BDC9FD1C3A}</a:tableStyleId>
              </a:tblPr>
              <a:tblGrid>
                <a:gridCol w="2743200"/>
                <a:gridCol w="2743200"/>
                <a:gridCol w="2743200"/>
                <a:gridCol w="2743200"/>
              </a:tblGrid>
              <a:tr h="528284">
                <a:tc>
                  <a:txBody>
                    <a:bodyPr/>
                    <a:lstStyle/>
                    <a:p>
                      <a:endParaRPr lang="en-US" sz="1600" dirty="0">
                        <a:latin typeface="Arial"/>
                        <a:cs typeface="Arial"/>
                      </a:endParaRPr>
                    </a:p>
                  </a:txBody>
                  <a:tcPr marL="121920" marR="121920" marT="60977" marB="60977">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600" b="0" dirty="0" smtClean="0">
                          <a:latin typeface="Arial"/>
                          <a:cs typeface="Arial"/>
                        </a:rPr>
                        <a:t>MongoDB</a:t>
                      </a:r>
                      <a:endParaRPr lang="en-US" sz="1600" b="0" dirty="0">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b="0" dirty="0" smtClean="0">
                          <a:latin typeface="Arial"/>
                          <a:cs typeface="Arial"/>
                        </a:rPr>
                        <a:t>Key/Value</a:t>
                      </a:r>
                      <a:endParaRPr lang="en-US" sz="1600" b="0" dirty="0">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b="0" dirty="0" smtClean="0">
                          <a:latin typeface="Arial"/>
                          <a:cs typeface="Arial"/>
                        </a:rPr>
                        <a:t>Relational</a:t>
                      </a:r>
                      <a:endParaRPr lang="en-US" sz="1600" b="0" dirty="0">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r>
              <a:tr h="528284">
                <a:tc>
                  <a:txBody>
                    <a:bodyPr/>
                    <a:lstStyle/>
                    <a:p>
                      <a:pPr algn="r"/>
                      <a:r>
                        <a:rPr lang="en-US" sz="1400" b="1" dirty="0" smtClean="0">
                          <a:solidFill>
                            <a:schemeClr val="tx2"/>
                          </a:solidFill>
                          <a:latin typeface="Arial"/>
                          <a:cs typeface="Arial"/>
                        </a:rPr>
                        <a:t>Key/Value</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Secondary Indexes</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Index Intersection</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Range Queries</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Geospatial</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Text Search</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Aggregation</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28284">
                <a:tc>
                  <a:txBody>
                    <a:bodyPr/>
                    <a:lstStyle/>
                    <a:p>
                      <a:pPr algn="r"/>
                      <a:r>
                        <a:rPr lang="en-US" sz="1400" b="1" dirty="0" smtClean="0">
                          <a:solidFill>
                            <a:schemeClr val="tx2"/>
                          </a:solidFill>
                          <a:latin typeface="Arial"/>
                          <a:cs typeface="Arial"/>
                        </a:rPr>
                        <a:t>MapReduce</a:t>
                      </a:r>
                      <a:endParaRPr lang="en-US" sz="1400" b="1" dirty="0">
                        <a:solidFill>
                          <a:schemeClr val="tx2"/>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0" marR="121920" marT="60977" marB="6097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
        <p:nvSpPr>
          <p:cNvPr id="5"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Query Model Comparison</a:t>
            </a:r>
            <a:endParaRPr lang="en-US" spc="0" dirty="0">
              <a:solidFill>
                <a:schemeClr val="tx2"/>
              </a:solidFill>
              <a:latin typeface="+mn-lt"/>
            </a:endParaRPr>
          </a:p>
        </p:txBody>
      </p:sp>
    </p:spTree>
    <p:extLst>
      <p:ext uri="{BB962C8B-B14F-4D97-AF65-F5344CB8AC3E}">
        <p14:creationId xmlns:p14="http://schemas.microsoft.com/office/powerpoint/2010/main" val="4294889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797086796"/>
              </p:ext>
            </p:extLst>
          </p:nvPr>
        </p:nvGraphicFramePr>
        <p:xfrm>
          <a:off x="609600" y="1417639"/>
          <a:ext cx="10839212" cy="4754561"/>
        </p:xfrm>
        <a:graphic>
          <a:graphicData uri="http://schemas.openxmlformats.org/drawingml/2006/table">
            <a:tbl>
              <a:tblPr firstRow="1" bandRow="1">
                <a:tableStyleId>{5C22544A-7EE6-4342-B048-85BDC9FD1C3A}</a:tableStyleId>
              </a:tblPr>
              <a:tblGrid>
                <a:gridCol w="2709803"/>
                <a:gridCol w="2709803"/>
                <a:gridCol w="2709803"/>
                <a:gridCol w="2709803"/>
              </a:tblGrid>
              <a:tr h="679223">
                <a:tc>
                  <a:txBody>
                    <a:bodyPr/>
                    <a:lstStyle/>
                    <a:p>
                      <a:pPr algn="ctr"/>
                      <a:endParaRPr lang="en-US" sz="1600" dirty="0">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600" b="0" dirty="0" smtClean="0">
                          <a:latin typeface="Arial"/>
                          <a:cs typeface="Arial"/>
                        </a:rPr>
                        <a:t>MongoDB</a:t>
                      </a:r>
                      <a:endParaRPr lang="en-US" sz="1600" b="0" dirty="0">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b="0" dirty="0" smtClean="0">
                          <a:latin typeface="Arial"/>
                          <a:cs typeface="Arial"/>
                        </a:rPr>
                        <a:t>Key/Value</a:t>
                      </a:r>
                      <a:endParaRPr lang="en-US" sz="1600" b="0" dirty="0">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c>
                  <a:txBody>
                    <a:bodyPr/>
                    <a:lstStyle/>
                    <a:p>
                      <a:pPr algn="ctr"/>
                      <a:r>
                        <a:rPr lang="en-US" sz="1600" b="0" dirty="0" smtClean="0">
                          <a:latin typeface="Arial"/>
                          <a:cs typeface="Arial"/>
                        </a:rPr>
                        <a:t>Relational</a:t>
                      </a:r>
                      <a:endParaRPr lang="en-US" sz="1600" b="0" dirty="0">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tx2"/>
                    </a:solidFill>
                  </a:tcPr>
                </a:tc>
              </a:tr>
              <a:tr h="679223">
                <a:tc>
                  <a:txBody>
                    <a:bodyPr/>
                    <a:lstStyle/>
                    <a:p>
                      <a:pPr algn="r"/>
                      <a:r>
                        <a:rPr lang="en-US" sz="1400" b="1" dirty="0" smtClean="0">
                          <a:solidFill>
                            <a:schemeClr val="tx2"/>
                          </a:solidFill>
                          <a:latin typeface="Arial"/>
                          <a:cs typeface="Arial"/>
                        </a:rPr>
                        <a:t>Automatic Failover</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Limited</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79223">
                <a:tc>
                  <a:txBody>
                    <a:bodyPr/>
                    <a:lstStyle/>
                    <a:p>
                      <a:pPr algn="r"/>
                      <a:r>
                        <a:rPr lang="en-US" sz="1400" b="1" dirty="0" smtClean="0">
                          <a:solidFill>
                            <a:schemeClr val="tx2"/>
                          </a:solidFill>
                          <a:latin typeface="Arial"/>
                          <a:cs typeface="Arial"/>
                        </a:rPr>
                        <a:t>Data Center Awareness</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rgbClr val="4E4C4C"/>
                          </a:solidFill>
                          <a:latin typeface="Arial"/>
                          <a:cs typeface="Arial"/>
                        </a:rPr>
                        <a:t>Yes</a:t>
                      </a:r>
                    </a:p>
                    <a:p>
                      <a:pPr algn="ct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Expensive Add-Ons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79223">
                <a:tc>
                  <a:txBody>
                    <a:bodyPr/>
                    <a:lstStyle/>
                    <a:p>
                      <a:pPr algn="r"/>
                      <a:r>
                        <a:rPr lang="en-US" sz="1400" b="1" dirty="0" smtClean="0">
                          <a:solidFill>
                            <a:schemeClr val="tx2"/>
                          </a:solidFill>
                          <a:latin typeface="Arial"/>
                          <a:cs typeface="Arial"/>
                        </a:rPr>
                        <a:t>Continuous Backup</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79223">
                <a:tc>
                  <a:txBody>
                    <a:bodyPr/>
                    <a:lstStyle/>
                    <a:p>
                      <a:pPr algn="r"/>
                      <a:r>
                        <a:rPr lang="en-US" sz="1400" b="1" dirty="0" smtClean="0">
                          <a:solidFill>
                            <a:schemeClr val="tx2"/>
                          </a:solidFill>
                          <a:latin typeface="Arial"/>
                          <a:cs typeface="Arial"/>
                        </a:rPr>
                        <a:t>Point in Time Recovery</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79223">
                <a:tc>
                  <a:txBody>
                    <a:bodyPr/>
                    <a:lstStyle/>
                    <a:p>
                      <a:pPr algn="r"/>
                      <a:r>
                        <a:rPr lang="en-US" sz="1400" b="1" dirty="0" smtClean="0">
                          <a:solidFill>
                            <a:schemeClr val="tx2"/>
                          </a:solidFill>
                          <a:latin typeface="Arial"/>
                          <a:cs typeface="Arial"/>
                        </a:rPr>
                        <a:t>Caching</a:t>
                      </a:r>
                      <a:r>
                        <a:rPr lang="en-US" sz="1400" b="1" baseline="0" dirty="0" smtClean="0">
                          <a:solidFill>
                            <a:schemeClr val="tx2"/>
                          </a:solidFill>
                          <a:latin typeface="Arial"/>
                          <a:cs typeface="Arial"/>
                        </a:rPr>
                        <a:t> Layer Needed</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Often</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679223">
                <a:tc>
                  <a:txBody>
                    <a:bodyPr/>
                    <a:lstStyle/>
                    <a:p>
                      <a:pPr algn="r"/>
                      <a:r>
                        <a:rPr lang="en-US" sz="1400" b="1" dirty="0" smtClean="0">
                          <a:solidFill>
                            <a:schemeClr val="tx2"/>
                          </a:solidFill>
                          <a:latin typeface="Arial"/>
                          <a:cs typeface="Arial"/>
                        </a:rPr>
                        <a:t>Automatic </a:t>
                      </a:r>
                      <a:r>
                        <a:rPr lang="en-US" sz="1400" b="1" dirty="0" err="1" smtClean="0">
                          <a:solidFill>
                            <a:schemeClr val="tx2"/>
                          </a:solidFill>
                          <a:latin typeface="Arial"/>
                          <a:cs typeface="Arial"/>
                        </a:rPr>
                        <a:t>Sharding</a:t>
                      </a:r>
                      <a:endParaRPr lang="en-US" sz="1400" b="1" dirty="0">
                        <a:solidFill>
                          <a:schemeClr val="tx2"/>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chemeClr val="bg1"/>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121924" marR="121924" marT="60997" marB="60997"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
        <p:nvSpPr>
          <p:cNvPr id="6"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Operational Capabilities Comparison</a:t>
            </a:r>
            <a:endParaRPr lang="en-US" spc="0" dirty="0">
              <a:solidFill>
                <a:schemeClr val="tx2"/>
              </a:solidFill>
              <a:latin typeface="+mn-lt"/>
            </a:endParaRPr>
          </a:p>
        </p:txBody>
      </p:sp>
    </p:spTree>
    <p:extLst>
      <p:ext uri="{BB962C8B-B14F-4D97-AF65-F5344CB8AC3E}">
        <p14:creationId xmlns:p14="http://schemas.microsoft.com/office/powerpoint/2010/main" val="27604104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Appendix – </a:t>
            </a:r>
            <a:r>
              <a:rPr lang="en-US" dirty="0" err="1" smtClean="0"/>
              <a:t>GridFS</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67003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Store Large Files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cs typeface="Arial"/>
              </a:rPr>
              <a:t>Store files larger than 16 MB</a:t>
            </a:r>
          </a:p>
          <a:p>
            <a:pPr marL="742950" lvl="1" indent="-285750">
              <a:lnSpc>
                <a:spcPct val="150000"/>
              </a:lnSpc>
              <a:buClr>
                <a:schemeClr val="accent1"/>
              </a:buClr>
              <a:buFont typeface="Arial"/>
              <a:buChar char="•"/>
            </a:pPr>
            <a:r>
              <a:rPr lang="en-US" sz="1600" dirty="0" smtClean="0">
                <a:solidFill>
                  <a:srgbClr val="494747"/>
                </a:solidFill>
                <a:cs typeface="Arial"/>
              </a:rPr>
              <a:t>Load chunks without reading entire file into memory</a:t>
            </a:r>
          </a:p>
          <a:p>
            <a:pPr marL="285750" indent="-285750">
              <a:lnSpc>
                <a:spcPct val="150000"/>
              </a:lnSpc>
              <a:buClr>
                <a:schemeClr val="accent1"/>
              </a:buClr>
              <a:buFont typeface="Arial"/>
              <a:buChar char="•"/>
            </a:pPr>
            <a:r>
              <a:rPr lang="en-US" sz="1600" dirty="0" smtClean="0">
                <a:solidFill>
                  <a:srgbClr val="494747"/>
                </a:solidFill>
                <a:cs typeface="Arial"/>
              </a:rPr>
              <a:t>Atomically sync files with their metadata</a:t>
            </a:r>
          </a:p>
          <a:p>
            <a:pPr marL="285750" indent="-285750">
              <a:lnSpc>
                <a:spcPct val="150000"/>
              </a:lnSpc>
              <a:buClr>
                <a:schemeClr val="accent1"/>
              </a:buClr>
              <a:buFont typeface="Arial"/>
              <a:buChar char="•"/>
            </a:pPr>
            <a:r>
              <a:rPr lang="en-US" sz="1600" dirty="0" smtClean="0">
                <a:solidFill>
                  <a:srgbClr val="494747"/>
                </a:solidFill>
                <a:cs typeface="Arial"/>
              </a:rPr>
              <a:t>Shard and distribute around the cluster </a:t>
            </a:r>
            <a:endParaRPr lang="en-US" sz="1600" dirty="0" smtClean="0">
              <a:solidFill>
                <a:srgbClr val="494747"/>
              </a:solidFill>
            </a:endParaRPr>
          </a:p>
          <a:p>
            <a:pPr marL="285750" indent="-285750">
              <a:lnSpc>
                <a:spcPct val="150000"/>
              </a:lnSpc>
              <a:buClr>
                <a:schemeClr val="accent1"/>
              </a:buClr>
              <a:buFont typeface="Arial"/>
              <a:buChar char="•"/>
            </a:pPr>
            <a:endParaRPr lang="en-US" sz="1600" dirty="0">
              <a:solidFill>
                <a:srgbClr val="494747"/>
              </a:solidFill>
            </a:endParaRPr>
          </a:p>
        </p:txBody>
      </p:sp>
      <p:pic>
        <p:nvPicPr>
          <p:cNvPr id="8" name="Picture 7" descr="GridF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124200"/>
            <a:ext cx="4560905" cy="2091267"/>
          </a:xfrm>
          <a:prstGeom prst="rect">
            <a:avLst/>
          </a:prstGeom>
        </p:spPr>
      </p:pic>
    </p:spTree>
    <p:extLst>
      <p:ext uri="{BB962C8B-B14F-4D97-AF65-F5344CB8AC3E}">
        <p14:creationId xmlns:p14="http://schemas.microsoft.com/office/powerpoint/2010/main" val="191798355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62000"/>
            <a:ext cx="9144000" cy="5202239"/>
          </a:xfrm>
        </p:spPr>
        <p:txBody>
          <a:bodyPr/>
          <a:lstStyle/>
          <a:p>
            <a:r>
              <a:rPr lang="en-US" dirty="0" smtClean="0"/>
              <a:t>Management Platform and Tools </a:t>
            </a:r>
            <a:endParaRPr lang="en-US" dirty="0"/>
          </a:p>
        </p:txBody>
      </p:sp>
      <p:sp>
        <p:nvSpPr>
          <p:cNvPr id="4" name="Pentagon 3"/>
          <p:cNvSpPr/>
          <p:nvPr/>
        </p:nvSpPr>
        <p:spPr>
          <a:xfrm>
            <a:off x="11125200" y="1143000"/>
            <a:ext cx="685800" cy="4572000"/>
          </a:xfrm>
          <a:custGeom>
            <a:avLst/>
            <a:gdLst>
              <a:gd name="connsiteX0" fmla="*/ 0 w 1752600"/>
              <a:gd name="connsiteY0" fmla="*/ 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5" fmla="*/ 0 w 1752600"/>
              <a:gd name="connsiteY5" fmla="*/ 0 h 4343400"/>
              <a:gd name="connsiteX0" fmla="*/ 0 w 2524496"/>
              <a:gd name="connsiteY0" fmla="*/ 1282535 h 4343400"/>
              <a:gd name="connsiteX1" fmla="*/ 1648196 w 2524496"/>
              <a:gd name="connsiteY1" fmla="*/ 0 h 4343400"/>
              <a:gd name="connsiteX2" fmla="*/ 2524496 w 2524496"/>
              <a:gd name="connsiteY2" fmla="*/ 2171700 h 4343400"/>
              <a:gd name="connsiteX3" fmla="*/ 1648196 w 2524496"/>
              <a:gd name="connsiteY3" fmla="*/ 4343400 h 4343400"/>
              <a:gd name="connsiteX4" fmla="*/ 771896 w 2524496"/>
              <a:gd name="connsiteY4" fmla="*/ 4343400 h 4343400"/>
              <a:gd name="connsiteX5" fmla="*/ 0 w 2524496"/>
              <a:gd name="connsiteY5" fmla="*/ 1282535 h 4343400"/>
              <a:gd name="connsiteX0" fmla="*/ 0 w 1752600"/>
              <a:gd name="connsiteY0" fmla="*/ 4343400 h 4343400"/>
              <a:gd name="connsiteX1" fmla="*/ 876300 w 1752600"/>
              <a:gd name="connsiteY1" fmla="*/ 0 h 4343400"/>
              <a:gd name="connsiteX2" fmla="*/ 1752600 w 1752600"/>
              <a:gd name="connsiteY2" fmla="*/ 2171700 h 4343400"/>
              <a:gd name="connsiteX3" fmla="*/ 876300 w 1752600"/>
              <a:gd name="connsiteY3" fmla="*/ 4343400 h 4343400"/>
              <a:gd name="connsiteX4" fmla="*/ 0 w 1752600"/>
              <a:gd name="connsiteY4" fmla="*/ 4343400 h 4343400"/>
              <a:gd name="connsiteX0" fmla="*/ 0 w 876300"/>
              <a:gd name="connsiteY0" fmla="*/ 4343400 h 4343400"/>
              <a:gd name="connsiteX1" fmla="*/ 0 w 876300"/>
              <a:gd name="connsiteY1" fmla="*/ 0 h 4343400"/>
              <a:gd name="connsiteX2" fmla="*/ 876300 w 876300"/>
              <a:gd name="connsiteY2" fmla="*/ 2171700 h 4343400"/>
              <a:gd name="connsiteX3" fmla="*/ 0 w 876300"/>
              <a:gd name="connsiteY3" fmla="*/ 4343400 h 4343400"/>
              <a:gd name="connsiteX0" fmla="*/ 0 w 876300"/>
              <a:gd name="connsiteY0" fmla="*/ 0 h 4343400"/>
              <a:gd name="connsiteX1" fmla="*/ 876300 w 876300"/>
              <a:gd name="connsiteY1" fmla="*/ 2171700 h 4343400"/>
              <a:gd name="connsiteX2" fmla="*/ 0 w 876300"/>
              <a:gd name="connsiteY2" fmla="*/ 4343400 h 4343400"/>
              <a:gd name="connsiteX3" fmla="*/ 91440 w 876300"/>
              <a:gd name="connsiteY3" fmla="*/ 91440 h 4343400"/>
              <a:gd name="connsiteX0" fmla="*/ 1226721 w 2103021"/>
              <a:gd name="connsiteY0" fmla="*/ 0 h 4343400"/>
              <a:gd name="connsiteX1" fmla="*/ 2103021 w 2103021"/>
              <a:gd name="connsiteY1" fmla="*/ 2171700 h 4343400"/>
              <a:gd name="connsiteX2" fmla="*/ 1226721 w 2103021"/>
              <a:gd name="connsiteY2" fmla="*/ 4343400 h 4343400"/>
              <a:gd name="connsiteX3" fmla="*/ 0 w 2103021"/>
              <a:gd name="connsiteY3" fmla="*/ 993965 h 4343400"/>
              <a:gd name="connsiteX0" fmla="*/ 0 w 876300"/>
              <a:gd name="connsiteY0" fmla="*/ 0 h 4343400"/>
              <a:gd name="connsiteX1" fmla="*/ 876300 w 876300"/>
              <a:gd name="connsiteY1" fmla="*/ 2171700 h 4343400"/>
              <a:gd name="connsiteX2" fmla="*/ 0 w 876300"/>
              <a:gd name="connsiteY2" fmla="*/ 4343400 h 4343400"/>
            </a:gdLst>
            <a:ahLst/>
            <a:cxnLst>
              <a:cxn ang="0">
                <a:pos x="connsiteX0" y="connsiteY0"/>
              </a:cxn>
              <a:cxn ang="0">
                <a:pos x="connsiteX1" y="connsiteY1"/>
              </a:cxn>
              <a:cxn ang="0">
                <a:pos x="connsiteX2" y="connsiteY2"/>
              </a:cxn>
            </a:cxnLst>
            <a:rect l="l" t="t" r="r" b="b"/>
            <a:pathLst>
              <a:path w="876300" h="4343400">
                <a:moveTo>
                  <a:pt x="0" y="0"/>
                </a:moveTo>
                <a:lnTo>
                  <a:pt x="876300" y="2171700"/>
                </a:lnTo>
                <a:lnTo>
                  <a:pt x="0" y="4343400"/>
                </a:lnTo>
              </a:path>
            </a:pathLst>
          </a:custGeom>
          <a:noFill/>
          <a:ln w="19050">
            <a:solidFill>
              <a:schemeClr val="bg1">
                <a:lumMod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50945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The Best Way to Run MongoDB </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3434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12972" y="1763510"/>
            <a:ext cx="6083798" cy="4293624"/>
          </a:xfrm>
          <a:prstGeom prst="rect">
            <a:avLst/>
          </a:prstGeom>
          <a:noFill/>
        </p:spPr>
        <p:txBody>
          <a:bodyPr wrap="square" rtlCol="0" anchor="ctr">
            <a:normAutofit/>
          </a:bodyPr>
          <a:lstStyle/>
          <a:p>
            <a:pPr>
              <a:lnSpc>
                <a:spcPct val="150000"/>
              </a:lnSpc>
            </a:pPr>
            <a:endParaRPr lang="en-US" sz="1600" b="1" dirty="0" smtClean="0">
              <a:solidFill>
                <a:srgbClr val="494747"/>
              </a:solidFill>
            </a:endParaRPr>
          </a:p>
          <a:p>
            <a:pPr>
              <a:lnSpc>
                <a:spcPct val="150000"/>
              </a:lnSpc>
            </a:pPr>
            <a:r>
              <a:rPr lang="en-US" sz="1600" dirty="0">
                <a:solidFill>
                  <a:srgbClr val="494747"/>
                </a:solidFill>
                <a:cs typeface="Arial"/>
              </a:rPr>
              <a:t>Ops Manager allows you </a:t>
            </a:r>
            <a:r>
              <a:rPr lang="en-US" sz="1600" i="1" dirty="0">
                <a:solidFill>
                  <a:srgbClr val="494747"/>
                </a:solidFill>
                <a:cs typeface="Arial"/>
              </a:rPr>
              <a:t>leverage and automate </a:t>
            </a:r>
            <a:r>
              <a:rPr lang="en-US" sz="1600" dirty="0">
                <a:solidFill>
                  <a:srgbClr val="494747"/>
                </a:solidFill>
                <a:cs typeface="Arial"/>
              </a:rPr>
              <a:t>the best practices we’ve learned from thousands of deployments in a comprehensive application that helps you run MongoDB safely and reliably.</a:t>
            </a:r>
          </a:p>
          <a:p>
            <a:endParaRPr lang="en-US" sz="1200" dirty="0">
              <a:solidFill>
                <a:srgbClr val="494747"/>
              </a:solidFill>
              <a:cs typeface="Arial"/>
            </a:endParaRPr>
          </a:p>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10x-20x more efficient operations</a:t>
            </a:r>
          </a:p>
          <a:p>
            <a:pPr marL="285750" indent="-285750">
              <a:lnSpc>
                <a:spcPct val="150000"/>
              </a:lnSpc>
              <a:buClr>
                <a:schemeClr val="accent1"/>
              </a:buClr>
              <a:buFont typeface="Arial"/>
              <a:buChar char="•"/>
            </a:pPr>
            <a:r>
              <a:rPr lang="en-US" sz="1600" dirty="0" smtClean="0">
                <a:solidFill>
                  <a:srgbClr val="494747"/>
                </a:solidFill>
              </a:rPr>
              <a:t>Complete performance visibility</a:t>
            </a:r>
          </a:p>
          <a:p>
            <a:pPr marL="285750" indent="-285750">
              <a:lnSpc>
                <a:spcPct val="150000"/>
              </a:lnSpc>
              <a:buClr>
                <a:schemeClr val="accent1"/>
              </a:buClr>
              <a:buFont typeface="Arial"/>
              <a:buChar char="•"/>
            </a:pPr>
            <a:r>
              <a:rPr lang="en-US" sz="1600" dirty="0" smtClean="0">
                <a:solidFill>
                  <a:srgbClr val="494747"/>
                </a:solidFill>
              </a:rPr>
              <a:t>Protection from data loss</a:t>
            </a:r>
          </a:p>
          <a:p>
            <a:pPr marL="285750" indent="-285750">
              <a:lnSpc>
                <a:spcPct val="150000"/>
              </a:lnSpc>
              <a:buClr>
                <a:schemeClr val="accent1"/>
              </a:buClr>
              <a:buFont typeface="Arial"/>
              <a:buChar char="•"/>
            </a:pPr>
            <a:r>
              <a:rPr lang="en-US" sz="1600" dirty="0" smtClean="0">
                <a:solidFill>
                  <a:srgbClr val="494747"/>
                </a:solidFill>
              </a:rPr>
              <a:t>Performance optimization</a:t>
            </a:r>
            <a:endParaRPr lang="en-US" sz="1600" dirty="0">
              <a:solidFill>
                <a:srgbClr val="494747"/>
              </a:solidFill>
            </a:endParaRPr>
          </a:p>
        </p:txBody>
      </p:sp>
      <p:pic>
        <p:nvPicPr>
          <p:cNvPr id="7" name="Picture 6" descr="monitoring-screenshot-large-01-e5371d429be8839eae1fbde53c0938eba084cdc69091ba3d5ac9a80240d1e50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819400"/>
            <a:ext cx="3860799" cy="2895600"/>
          </a:xfrm>
          <a:prstGeom prst="rect">
            <a:avLst/>
          </a:prstGeom>
        </p:spPr>
      </p:pic>
    </p:spTree>
    <p:extLst>
      <p:ext uri="{BB962C8B-B14F-4D97-AF65-F5344CB8AC3E}">
        <p14:creationId xmlns:p14="http://schemas.microsoft.com/office/powerpoint/2010/main" val="301491615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solidFill>
                  <a:schemeClr val="tx2"/>
                </a:solidFill>
              </a:rPr>
              <a:t>How Ops Manager Works</a:t>
            </a:r>
            <a:endParaRPr lang="en-US" dirty="0">
              <a:solidFill>
                <a:schemeClr val="tx2"/>
              </a:solidFill>
            </a:endParaRPr>
          </a:p>
        </p:txBody>
      </p:sp>
      <p:pic>
        <p:nvPicPr>
          <p:cNvPr id="17" name="Picture 16" descr="ops_manager_monitor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259" y="1752600"/>
            <a:ext cx="3730114" cy="2286000"/>
          </a:xfrm>
          <a:prstGeom prst="rect">
            <a:avLst/>
          </a:prstGeom>
          <a:ln>
            <a:solidFill>
              <a:schemeClr val="tx1">
                <a:alpha val="50000"/>
              </a:schemeClr>
            </a:solidFill>
          </a:ln>
        </p:spPr>
      </p:pic>
      <p:sp>
        <p:nvSpPr>
          <p:cNvPr id="18" name="Shape 170"/>
          <p:cNvSpPr/>
          <p:nvPr/>
        </p:nvSpPr>
        <p:spPr>
          <a:xfrm>
            <a:off x="4912650" y="3352800"/>
            <a:ext cx="1408500" cy="868158"/>
          </a:xfrm>
          <a:prstGeom prst="roundRect">
            <a:avLst>
              <a:gd name="adj" fmla="val 16667"/>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chemeClr val="tx2"/>
                </a:solidFill>
                <a:latin typeface="Arial"/>
                <a:cs typeface="Arial"/>
              </a:rPr>
              <a:t>Ops Manager</a:t>
            </a:r>
            <a:endParaRPr lang="en" sz="1400" dirty="0">
              <a:solidFill>
                <a:schemeClr val="tx2"/>
              </a:solidFill>
              <a:latin typeface="Arial"/>
              <a:cs typeface="Arial"/>
            </a:endParaRPr>
          </a:p>
        </p:txBody>
      </p:sp>
      <p:sp>
        <p:nvSpPr>
          <p:cNvPr id="19" name="Shape 177"/>
          <p:cNvSpPr/>
          <p:nvPr/>
        </p:nvSpPr>
        <p:spPr>
          <a:xfrm>
            <a:off x="1447800" y="5032621"/>
            <a:ext cx="2409674" cy="1037428"/>
          </a:xfrm>
          <a:prstGeom prst="rect">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err="1" smtClean="0">
                <a:solidFill>
                  <a:srgbClr val="42494F"/>
                </a:solidFill>
                <a:latin typeface="Arial"/>
                <a:cs typeface="Arial"/>
              </a:rPr>
              <a:t>mongod</a:t>
            </a:r>
            <a:endParaRPr lang="en" sz="1400" dirty="0">
              <a:solidFill>
                <a:srgbClr val="42494F"/>
              </a:solidFill>
              <a:latin typeface="Arial"/>
              <a:cs typeface="Arial"/>
            </a:endParaRPr>
          </a:p>
        </p:txBody>
      </p:sp>
      <p:sp>
        <p:nvSpPr>
          <p:cNvPr id="20" name="Shape 177"/>
          <p:cNvSpPr/>
          <p:nvPr/>
        </p:nvSpPr>
        <p:spPr>
          <a:xfrm>
            <a:off x="7405763" y="5029200"/>
            <a:ext cx="2409674" cy="1037428"/>
          </a:xfrm>
          <a:prstGeom prst="rect">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err="1" smtClean="0">
                <a:solidFill>
                  <a:srgbClr val="42494F"/>
                </a:solidFill>
                <a:latin typeface="Arial"/>
                <a:cs typeface="Arial"/>
              </a:rPr>
              <a:t>mongod</a:t>
            </a:r>
            <a:endParaRPr lang="en" sz="1400" dirty="0">
              <a:solidFill>
                <a:srgbClr val="42494F"/>
              </a:solidFill>
              <a:latin typeface="Arial"/>
              <a:cs typeface="Arial"/>
            </a:endParaRPr>
          </a:p>
        </p:txBody>
      </p:sp>
      <p:sp>
        <p:nvSpPr>
          <p:cNvPr id="21" name="Shape 177"/>
          <p:cNvSpPr/>
          <p:nvPr/>
        </p:nvSpPr>
        <p:spPr>
          <a:xfrm>
            <a:off x="4411083" y="5029200"/>
            <a:ext cx="2409674" cy="1037428"/>
          </a:xfrm>
          <a:prstGeom prst="rect">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err="1" smtClean="0">
                <a:solidFill>
                  <a:srgbClr val="42494F"/>
                </a:solidFill>
                <a:latin typeface="Arial"/>
                <a:cs typeface="Arial"/>
              </a:rPr>
              <a:t>mongod</a:t>
            </a:r>
            <a:endParaRPr lang="en" sz="1400" dirty="0">
              <a:solidFill>
                <a:srgbClr val="42494F"/>
              </a:solidFill>
              <a:latin typeface="Arial"/>
              <a:cs typeface="Arial"/>
            </a:endParaRPr>
          </a:p>
        </p:txBody>
      </p:sp>
      <p:sp>
        <p:nvSpPr>
          <p:cNvPr id="22" name="Shape 177"/>
          <p:cNvSpPr/>
          <p:nvPr/>
        </p:nvSpPr>
        <p:spPr>
          <a:xfrm>
            <a:off x="2133600" y="4727821"/>
            <a:ext cx="1029900" cy="443399"/>
          </a:xfrm>
          <a:prstGeom prst="rect">
            <a:avLst/>
          </a:prstGeom>
          <a:solidFill>
            <a:srgbClr val="FFFFFF"/>
          </a:solidFill>
          <a:ln w="38100"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Agent</a:t>
            </a:r>
            <a:endParaRPr lang="en" sz="1400" dirty="0">
              <a:solidFill>
                <a:srgbClr val="42494F"/>
              </a:solidFill>
              <a:latin typeface="Arial"/>
              <a:cs typeface="Arial"/>
            </a:endParaRPr>
          </a:p>
        </p:txBody>
      </p:sp>
      <p:sp>
        <p:nvSpPr>
          <p:cNvPr id="23" name="Shape 178"/>
          <p:cNvSpPr/>
          <p:nvPr/>
        </p:nvSpPr>
        <p:spPr>
          <a:xfrm>
            <a:off x="5101950" y="4743450"/>
            <a:ext cx="1029900" cy="443399"/>
          </a:xfrm>
          <a:prstGeom prst="rect">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Agent</a:t>
            </a:r>
            <a:endParaRPr lang="en" sz="1400" dirty="0">
              <a:solidFill>
                <a:srgbClr val="42494F"/>
              </a:solidFill>
              <a:latin typeface="Arial"/>
              <a:cs typeface="Arial"/>
            </a:endParaRPr>
          </a:p>
        </p:txBody>
      </p:sp>
      <p:sp>
        <p:nvSpPr>
          <p:cNvPr id="24" name="Shape 178"/>
          <p:cNvSpPr/>
          <p:nvPr/>
        </p:nvSpPr>
        <p:spPr>
          <a:xfrm>
            <a:off x="8095650" y="4755658"/>
            <a:ext cx="1029900" cy="443399"/>
          </a:xfrm>
          <a:prstGeom prst="rect">
            <a:avLst/>
          </a:prstGeom>
          <a:solidFill>
            <a:srgbClr val="FFFFFF"/>
          </a:solidFill>
          <a:ln w="28575" cap="flat" cmpd="sng">
            <a:solidFill>
              <a:schemeClr val="tx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smtClean="0">
                <a:solidFill>
                  <a:srgbClr val="42494F"/>
                </a:solidFill>
                <a:latin typeface="Arial"/>
                <a:cs typeface="Arial"/>
              </a:rPr>
              <a:t>Agent</a:t>
            </a:r>
            <a:endParaRPr lang="en" sz="1400" dirty="0">
              <a:solidFill>
                <a:srgbClr val="42494F"/>
              </a:solidFill>
              <a:latin typeface="Arial"/>
              <a:cs typeface="Arial"/>
            </a:endParaRPr>
          </a:p>
        </p:txBody>
      </p:sp>
      <p:cxnSp>
        <p:nvCxnSpPr>
          <p:cNvPr id="25" name="Straight Arrow Connector 24"/>
          <p:cNvCxnSpPr>
            <a:stCxn id="18" idx="2"/>
            <a:endCxn id="22" idx="0"/>
          </p:cNvCxnSpPr>
          <p:nvPr/>
        </p:nvCxnSpPr>
        <p:spPr>
          <a:xfrm flipH="1">
            <a:off x="2648550" y="4220958"/>
            <a:ext cx="2968350" cy="506863"/>
          </a:xfrm>
          <a:prstGeom prst="straightConnector1">
            <a:avLst/>
          </a:prstGeom>
          <a:ln w="38100" cmpd="sng">
            <a:solidFill>
              <a:srgbClr val="69B24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8" idx="2"/>
            <a:endCxn id="23" idx="0"/>
          </p:cNvCxnSpPr>
          <p:nvPr/>
        </p:nvCxnSpPr>
        <p:spPr>
          <a:xfrm>
            <a:off x="5616900" y="4220958"/>
            <a:ext cx="0" cy="522492"/>
          </a:xfrm>
          <a:prstGeom prst="straightConnector1">
            <a:avLst/>
          </a:prstGeom>
          <a:ln w="28575" cmpd="sng">
            <a:solidFill>
              <a:srgbClr val="69B24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8" idx="2"/>
            <a:endCxn id="24" idx="0"/>
          </p:cNvCxnSpPr>
          <p:nvPr/>
        </p:nvCxnSpPr>
        <p:spPr>
          <a:xfrm>
            <a:off x="5616900" y="4220958"/>
            <a:ext cx="2993700" cy="534700"/>
          </a:xfrm>
          <a:prstGeom prst="straightConnector1">
            <a:avLst/>
          </a:prstGeom>
          <a:ln w="28575" cmpd="sng">
            <a:solidFill>
              <a:srgbClr val="69B241"/>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34214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11887200" cy="65532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381005" y="314285"/>
            <a:ext cx="983825" cy="371515"/>
          </a:xfrm>
          <a:prstGeom prst="rect">
            <a:avLst/>
          </a:prstGeom>
        </p:spPr>
      </p:pic>
      <p:pic>
        <p:nvPicPr>
          <p:cNvPr id="4" name="Picture 3"/>
          <p:cNvPicPr>
            <a:picLocks noChangeAspect="1"/>
          </p:cNvPicPr>
          <p:nvPr/>
        </p:nvPicPr>
        <p:blipFill>
          <a:blip r:embed="rId3"/>
          <a:stretch>
            <a:fillRect/>
          </a:stretch>
        </p:blipFill>
        <p:spPr>
          <a:xfrm>
            <a:off x="1917703" y="424520"/>
            <a:ext cx="1290299" cy="193545"/>
          </a:xfrm>
          <a:prstGeom prst="rect">
            <a:avLst/>
          </a:prstGeom>
        </p:spPr>
      </p:pic>
      <p:pic>
        <p:nvPicPr>
          <p:cNvPr id="5" name="Picture 4"/>
          <p:cNvPicPr>
            <a:picLocks noChangeAspect="1"/>
          </p:cNvPicPr>
          <p:nvPr/>
        </p:nvPicPr>
        <p:blipFill>
          <a:blip r:embed="rId4"/>
          <a:stretch>
            <a:fillRect/>
          </a:stretch>
        </p:blipFill>
        <p:spPr>
          <a:xfrm>
            <a:off x="3759200" y="424518"/>
            <a:ext cx="1083203" cy="201167"/>
          </a:xfrm>
          <a:prstGeom prst="rect">
            <a:avLst/>
          </a:prstGeom>
        </p:spPr>
      </p:pic>
      <p:pic>
        <p:nvPicPr>
          <p:cNvPr id="6" name="Picture 5"/>
          <p:cNvPicPr>
            <a:picLocks noChangeAspect="1"/>
          </p:cNvPicPr>
          <p:nvPr/>
        </p:nvPicPr>
        <p:blipFill>
          <a:blip r:embed="rId5"/>
          <a:stretch>
            <a:fillRect/>
          </a:stretch>
        </p:blipFill>
        <p:spPr>
          <a:xfrm>
            <a:off x="5435600" y="416896"/>
            <a:ext cx="1243584" cy="219456"/>
          </a:xfrm>
          <a:prstGeom prst="rect">
            <a:avLst/>
          </a:prstGeom>
        </p:spPr>
      </p:pic>
      <p:pic>
        <p:nvPicPr>
          <p:cNvPr id="7" name="Picture 6"/>
          <p:cNvPicPr>
            <a:picLocks noChangeAspect="1"/>
          </p:cNvPicPr>
          <p:nvPr/>
        </p:nvPicPr>
        <p:blipFill>
          <a:blip r:embed="rId6"/>
          <a:stretch>
            <a:fillRect/>
          </a:stretch>
        </p:blipFill>
        <p:spPr>
          <a:xfrm>
            <a:off x="7175502" y="416896"/>
            <a:ext cx="1407545" cy="219456"/>
          </a:xfrm>
          <a:prstGeom prst="rect">
            <a:avLst/>
          </a:prstGeom>
        </p:spPr>
      </p:pic>
      <p:pic>
        <p:nvPicPr>
          <p:cNvPr id="8" name="Picture 7"/>
          <p:cNvPicPr>
            <a:picLocks noChangeAspect="1"/>
          </p:cNvPicPr>
          <p:nvPr/>
        </p:nvPicPr>
        <p:blipFill>
          <a:blip r:embed="rId7"/>
          <a:stretch>
            <a:fillRect/>
          </a:stretch>
        </p:blipFill>
        <p:spPr>
          <a:xfrm>
            <a:off x="9067801" y="416898"/>
            <a:ext cx="1587511" cy="237743"/>
          </a:xfrm>
          <a:prstGeom prst="rect">
            <a:avLst/>
          </a:prstGeom>
        </p:spPr>
      </p:pic>
      <p:pic>
        <p:nvPicPr>
          <p:cNvPr id="9" name="Picture 8"/>
          <p:cNvPicPr>
            <a:picLocks noChangeAspect="1"/>
          </p:cNvPicPr>
          <p:nvPr/>
        </p:nvPicPr>
        <p:blipFill>
          <a:blip r:embed="rId8"/>
          <a:stretch>
            <a:fillRect/>
          </a:stretch>
        </p:blipFill>
        <p:spPr>
          <a:xfrm>
            <a:off x="11049002" y="424519"/>
            <a:ext cx="579991" cy="219456"/>
          </a:xfrm>
          <a:prstGeom prst="rect">
            <a:avLst/>
          </a:prstGeom>
        </p:spPr>
      </p:pic>
      <p:pic>
        <p:nvPicPr>
          <p:cNvPr id="11" name="Picture 10"/>
          <p:cNvPicPr>
            <a:picLocks noChangeAspect="1"/>
          </p:cNvPicPr>
          <p:nvPr/>
        </p:nvPicPr>
        <p:blipFill>
          <a:blip r:embed="rId9"/>
          <a:stretch>
            <a:fillRect/>
          </a:stretch>
        </p:blipFill>
        <p:spPr>
          <a:xfrm>
            <a:off x="419105" y="1085596"/>
            <a:ext cx="708129" cy="274320"/>
          </a:xfrm>
          <a:prstGeom prst="rect">
            <a:avLst/>
          </a:prstGeom>
        </p:spPr>
      </p:pic>
      <p:pic>
        <p:nvPicPr>
          <p:cNvPr id="12" name="Picture 11"/>
          <p:cNvPicPr>
            <a:picLocks noChangeAspect="1"/>
          </p:cNvPicPr>
          <p:nvPr/>
        </p:nvPicPr>
        <p:blipFill>
          <a:blip r:embed="rId10"/>
          <a:stretch>
            <a:fillRect/>
          </a:stretch>
        </p:blipFill>
        <p:spPr>
          <a:xfrm>
            <a:off x="1402928" y="1113028"/>
            <a:ext cx="1642136" cy="219456"/>
          </a:xfrm>
          <a:prstGeom prst="rect">
            <a:avLst/>
          </a:prstGeom>
        </p:spPr>
      </p:pic>
      <p:pic>
        <p:nvPicPr>
          <p:cNvPr id="13" name="Picture 12"/>
          <p:cNvPicPr>
            <a:picLocks noChangeAspect="1"/>
          </p:cNvPicPr>
          <p:nvPr/>
        </p:nvPicPr>
        <p:blipFill>
          <a:blip r:embed="rId11"/>
          <a:stretch>
            <a:fillRect/>
          </a:stretch>
        </p:blipFill>
        <p:spPr>
          <a:xfrm>
            <a:off x="3535943" y="1102055"/>
            <a:ext cx="1000093" cy="241403"/>
          </a:xfrm>
          <a:prstGeom prst="rect">
            <a:avLst/>
          </a:prstGeom>
        </p:spPr>
      </p:pic>
      <p:pic>
        <p:nvPicPr>
          <p:cNvPr id="14" name="Picture 13"/>
          <p:cNvPicPr>
            <a:picLocks noChangeAspect="1"/>
          </p:cNvPicPr>
          <p:nvPr/>
        </p:nvPicPr>
        <p:blipFill>
          <a:blip r:embed="rId12"/>
          <a:stretch>
            <a:fillRect/>
          </a:stretch>
        </p:blipFill>
        <p:spPr>
          <a:xfrm>
            <a:off x="5115996" y="1081026"/>
            <a:ext cx="357704" cy="283463"/>
          </a:xfrm>
          <a:prstGeom prst="rect">
            <a:avLst/>
          </a:prstGeom>
        </p:spPr>
      </p:pic>
      <p:pic>
        <p:nvPicPr>
          <p:cNvPr id="15" name="Picture 14"/>
          <p:cNvPicPr>
            <a:picLocks noChangeAspect="1"/>
          </p:cNvPicPr>
          <p:nvPr/>
        </p:nvPicPr>
        <p:blipFill>
          <a:blip r:embed="rId13"/>
          <a:stretch>
            <a:fillRect/>
          </a:stretch>
        </p:blipFill>
        <p:spPr>
          <a:xfrm>
            <a:off x="5889033" y="1103886"/>
            <a:ext cx="1324568" cy="237743"/>
          </a:xfrm>
          <a:prstGeom prst="rect">
            <a:avLst/>
          </a:prstGeom>
        </p:spPr>
      </p:pic>
      <p:pic>
        <p:nvPicPr>
          <p:cNvPr id="16" name="Picture 15"/>
          <p:cNvPicPr>
            <a:picLocks noChangeAspect="1"/>
          </p:cNvPicPr>
          <p:nvPr/>
        </p:nvPicPr>
        <p:blipFill>
          <a:blip r:embed="rId14"/>
          <a:stretch>
            <a:fillRect/>
          </a:stretch>
        </p:blipFill>
        <p:spPr>
          <a:xfrm>
            <a:off x="7802883" y="1094742"/>
            <a:ext cx="960116" cy="256031"/>
          </a:xfrm>
          <a:prstGeom prst="rect">
            <a:avLst/>
          </a:prstGeom>
        </p:spPr>
      </p:pic>
      <p:pic>
        <p:nvPicPr>
          <p:cNvPr id="17" name="Picture 16"/>
          <p:cNvPicPr>
            <a:picLocks noChangeAspect="1"/>
          </p:cNvPicPr>
          <p:nvPr/>
        </p:nvPicPr>
        <p:blipFill>
          <a:blip r:embed="rId15"/>
          <a:stretch>
            <a:fillRect/>
          </a:stretch>
        </p:blipFill>
        <p:spPr>
          <a:xfrm>
            <a:off x="9452937" y="1103886"/>
            <a:ext cx="1032696" cy="237743"/>
          </a:xfrm>
          <a:prstGeom prst="rect">
            <a:avLst/>
          </a:prstGeom>
        </p:spPr>
      </p:pic>
      <p:pic>
        <p:nvPicPr>
          <p:cNvPr id="18" name="Picture 17"/>
          <p:cNvPicPr>
            <a:picLocks noChangeAspect="1"/>
          </p:cNvPicPr>
          <p:nvPr/>
        </p:nvPicPr>
        <p:blipFill>
          <a:blip r:embed="rId16"/>
          <a:stretch>
            <a:fillRect/>
          </a:stretch>
        </p:blipFill>
        <p:spPr>
          <a:xfrm>
            <a:off x="11087101" y="1017016"/>
            <a:ext cx="556051" cy="411480"/>
          </a:xfrm>
          <a:prstGeom prst="rect">
            <a:avLst/>
          </a:prstGeom>
        </p:spPr>
      </p:pic>
      <p:pic>
        <p:nvPicPr>
          <p:cNvPr id="20" name="Picture 19"/>
          <p:cNvPicPr>
            <a:picLocks noChangeAspect="1"/>
          </p:cNvPicPr>
          <p:nvPr/>
        </p:nvPicPr>
        <p:blipFill>
          <a:blip r:embed="rId17"/>
          <a:stretch>
            <a:fillRect/>
          </a:stretch>
        </p:blipFill>
        <p:spPr>
          <a:xfrm>
            <a:off x="342906" y="1814073"/>
            <a:ext cx="1771569" cy="237743"/>
          </a:xfrm>
          <a:prstGeom prst="rect">
            <a:avLst/>
          </a:prstGeom>
        </p:spPr>
      </p:pic>
      <p:pic>
        <p:nvPicPr>
          <p:cNvPr id="21" name="Picture 20"/>
          <p:cNvPicPr>
            <a:picLocks noChangeAspect="1"/>
          </p:cNvPicPr>
          <p:nvPr/>
        </p:nvPicPr>
        <p:blipFill>
          <a:blip r:embed="rId18"/>
          <a:stretch>
            <a:fillRect/>
          </a:stretch>
        </p:blipFill>
        <p:spPr>
          <a:xfrm>
            <a:off x="2611889" y="1772513"/>
            <a:ext cx="921447" cy="320860"/>
          </a:xfrm>
          <a:prstGeom prst="rect">
            <a:avLst/>
          </a:prstGeom>
        </p:spPr>
      </p:pic>
      <p:pic>
        <p:nvPicPr>
          <p:cNvPr id="22" name="Picture 21"/>
          <p:cNvPicPr>
            <a:picLocks noChangeAspect="1"/>
          </p:cNvPicPr>
          <p:nvPr/>
        </p:nvPicPr>
        <p:blipFill>
          <a:blip r:embed="rId19"/>
          <a:stretch>
            <a:fillRect/>
          </a:stretch>
        </p:blipFill>
        <p:spPr>
          <a:xfrm>
            <a:off x="4030749" y="1756921"/>
            <a:ext cx="352044" cy="352044"/>
          </a:xfrm>
          <a:prstGeom prst="rect">
            <a:avLst/>
          </a:prstGeom>
        </p:spPr>
      </p:pic>
      <p:pic>
        <p:nvPicPr>
          <p:cNvPr id="24" name="Picture 23"/>
          <p:cNvPicPr>
            <a:picLocks noChangeAspect="1"/>
          </p:cNvPicPr>
          <p:nvPr/>
        </p:nvPicPr>
        <p:blipFill>
          <a:blip r:embed="rId20"/>
          <a:stretch>
            <a:fillRect/>
          </a:stretch>
        </p:blipFill>
        <p:spPr>
          <a:xfrm>
            <a:off x="6789879" y="1700593"/>
            <a:ext cx="1055415" cy="464699"/>
          </a:xfrm>
          <a:prstGeom prst="rect">
            <a:avLst/>
          </a:prstGeom>
        </p:spPr>
      </p:pic>
      <p:pic>
        <p:nvPicPr>
          <p:cNvPr id="25" name="Picture 24"/>
          <p:cNvPicPr>
            <a:picLocks noChangeAspect="1"/>
          </p:cNvPicPr>
          <p:nvPr/>
        </p:nvPicPr>
        <p:blipFill>
          <a:blip r:embed="rId21"/>
          <a:stretch>
            <a:fillRect/>
          </a:stretch>
        </p:blipFill>
        <p:spPr>
          <a:xfrm>
            <a:off x="8342708" y="1768351"/>
            <a:ext cx="763427" cy="329184"/>
          </a:xfrm>
          <a:prstGeom prst="rect">
            <a:avLst/>
          </a:prstGeom>
        </p:spPr>
      </p:pic>
      <p:pic>
        <p:nvPicPr>
          <p:cNvPr id="26" name="Picture 25"/>
          <p:cNvPicPr>
            <a:picLocks noChangeAspect="1"/>
          </p:cNvPicPr>
          <p:nvPr/>
        </p:nvPicPr>
        <p:blipFill>
          <a:blip r:embed="rId22"/>
          <a:stretch>
            <a:fillRect/>
          </a:stretch>
        </p:blipFill>
        <p:spPr>
          <a:xfrm>
            <a:off x="9603549" y="1827787"/>
            <a:ext cx="780191" cy="210312"/>
          </a:xfrm>
          <a:prstGeom prst="rect">
            <a:avLst/>
          </a:prstGeom>
        </p:spPr>
      </p:pic>
      <p:pic>
        <p:nvPicPr>
          <p:cNvPr id="27" name="Picture 26"/>
          <p:cNvPicPr>
            <a:picLocks noChangeAspect="1"/>
          </p:cNvPicPr>
          <p:nvPr/>
        </p:nvPicPr>
        <p:blipFill>
          <a:blip r:embed="rId23"/>
          <a:stretch>
            <a:fillRect/>
          </a:stretch>
        </p:blipFill>
        <p:spPr>
          <a:xfrm>
            <a:off x="10881156" y="1814073"/>
            <a:ext cx="825497" cy="237743"/>
          </a:xfrm>
          <a:prstGeom prst="rect">
            <a:avLst/>
          </a:prstGeom>
        </p:spPr>
      </p:pic>
      <p:pic>
        <p:nvPicPr>
          <p:cNvPr id="34" name="Picture 33"/>
          <p:cNvPicPr>
            <a:picLocks noChangeAspect="1"/>
          </p:cNvPicPr>
          <p:nvPr/>
        </p:nvPicPr>
        <p:blipFill>
          <a:blip r:embed="rId24"/>
          <a:stretch>
            <a:fillRect/>
          </a:stretch>
        </p:blipFill>
        <p:spPr>
          <a:xfrm>
            <a:off x="4880205" y="1800319"/>
            <a:ext cx="1412259" cy="265247"/>
          </a:xfrm>
          <a:prstGeom prst="rect">
            <a:avLst/>
          </a:prstGeom>
        </p:spPr>
      </p:pic>
      <p:pic>
        <p:nvPicPr>
          <p:cNvPr id="30" name="Picture 29"/>
          <p:cNvPicPr>
            <a:picLocks noChangeAspect="1"/>
          </p:cNvPicPr>
          <p:nvPr/>
        </p:nvPicPr>
        <p:blipFill>
          <a:blip r:embed="rId25"/>
          <a:stretch>
            <a:fillRect/>
          </a:stretch>
        </p:blipFill>
        <p:spPr>
          <a:xfrm>
            <a:off x="283133" y="2534113"/>
            <a:ext cx="1103999" cy="164883"/>
          </a:xfrm>
          <a:prstGeom prst="rect">
            <a:avLst/>
          </a:prstGeom>
        </p:spPr>
      </p:pic>
      <p:pic>
        <p:nvPicPr>
          <p:cNvPr id="32" name="Picture 31"/>
          <p:cNvPicPr>
            <a:picLocks noChangeAspect="1"/>
          </p:cNvPicPr>
          <p:nvPr/>
        </p:nvPicPr>
        <p:blipFill>
          <a:blip r:embed="rId26"/>
          <a:stretch>
            <a:fillRect/>
          </a:stretch>
        </p:blipFill>
        <p:spPr>
          <a:xfrm>
            <a:off x="1808013" y="2565753"/>
            <a:ext cx="1412259" cy="157715"/>
          </a:xfrm>
          <a:prstGeom prst="rect">
            <a:avLst/>
          </a:prstGeom>
        </p:spPr>
      </p:pic>
      <p:pic>
        <p:nvPicPr>
          <p:cNvPr id="33" name="Picture 32"/>
          <p:cNvPicPr>
            <a:picLocks noChangeAspect="1"/>
          </p:cNvPicPr>
          <p:nvPr/>
        </p:nvPicPr>
        <p:blipFill>
          <a:blip r:embed="rId27"/>
          <a:stretch>
            <a:fillRect/>
          </a:stretch>
        </p:blipFill>
        <p:spPr>
          <a:xfrm>
            <a:off x="5623551" y="2509120"/>
            <a:ext cx="1403655" cy="228685"/>
          </a:xfrm>
          <a:prstGeom prst="rect">
            <a:avLst/>
          </a:prstGeom>
        </p:spPr>
      </p:pic>
      <p:pic>
        <p:nvPicPr>
          <p:cNvPr id="36" name="Picture 35" descr="city-of-chicago-logo.gif"/>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427797" y="2370841"/>
            <a:ext cx="1290387" cy="625643"/>
          </a:xfrm>
          <a:prstGeom prst="rect">
            <a:avLst/>
          </a:prstGeom>
        </p:spPr>
      </p:pic>
      <p:pic>
        <p:nvPicPr>
          <p:cNvPr id="37" name="Picture 36"/>
          <p:cNvPicPr>
            <a:picLocks noChangeAspect="1"/>
          </p:cNvPicPr>
          <p:nvPr/>
        </p:nvPicPr>
        <p:blipFill>
          <a:blip r:embed="rId29"/>
          <a:stretch>
            <a:fillRect/>
          </a:stretch>
        </p:blipFill>
        <p:spPr>
          <a:xfrm>
            <a:off x="9169413" y="2558586"/>
            <a:ext cx="1139843" cy="179220"/>
          </a:xfrm>
          <a:prstGeom prst="rect">
            <a:avLst/>
          </a:prstGeom>
        </p:spPr>
      </p:pic>
      <p:pic>
        <p:nvPicPr>
          <p:cNvPr id="38" name="Picture 37"/>
          <p:cNvPicPr>
            <a:picLocks noChangeAspect="1"/>
          </p:cNvPicPr>
          <p:nvPr/>
        </p:nvPicPr>
        <p:blipFill>
          <a:blip r:embed="rId30"/>
          <a:stretch>
            <a:fillRect/>
          </a:stretch>
        </p:blipFill>
        <p:spPr>
          <a:xfrm>
            <a:off x="10855521" y="2558585"/>
            <a:ext cx="1003635" cy="164883"/>
          </a:xfrm>
          <a:prstGeom prst="rect">
            <a:avLst/>
          </a:prstGeom>
        </p:spPr>
      </p:pic>
      <p:pic>
        <p:nvPicPr>
          <p:cNvPr id="42" name="Picture 41"/>
          <p:cNvPicPr>
            <a:picLocks noChangeAspect="1"/>
          </p:cNvPicPr>
          <p:nvPr/>
        </p:nvPicPr>
        <p:blipFill>
          <a:blip r:embed="rId31"/>
          <a:stretch>
            <a:fillRect/>
          </a:stretch>
        </p:blipFill>
        <p:spPr>
          <a:xfrm>
            <a:off x="3801159" y="2509121"/>
            <a:ext cx="1119563" cy="231377"/>
          </a:xfrm>
          <a:prstGeom prst="rect">
            <a:avLst/>
          </a:prstGeom>
        </p:spPr>
      </p:pic>
      <p:pic>
        <p:nvPicPr>
          <p:cNvPr id="40" name="Picture 39"/>
          <p:cNvPicPr>
            <a:picLocks noChangeAspect="1"/>
          </p:cNvPicPr>
          <p:nvPr/>
        </p:nvPicPr>
        <p:blipFill>
          <a:blip r:embed="rId32"/>
          <a:stretch>
            <a:fillRect/>
          </a:stretch>
        </p:blipFill>
        <p:spPr>
          <a:xfrm>
            <a:off x="1468160" y="3196768"/>
            <a:ext cx="1021401" cy="250277"/>
          </a:xfrm>
          <a:prstGeom prst="rect">
            <a:avLst/>
          </a:prstGeom>
        </p:spPr>
      </p:pic>
      <p:pic>
        <p:nvPicPr>
          <p:cNvPr id="41" name="Picture 40"/>
          <p:cNvPicPr>
            <a:picLocks noChangeAspect="1"/>
          </p:cNvPicPr>
          <p:nvPr/>
        </p:nvPicPr>
        <p:blipFill>
          <a:blip r:embed="rId33"/>
          <a:stretch>
            <a:fillRect/>
          </a:stretch>
        </p:blipFill>
        <p:spPr>
          <a:xfrm>
            <a:off x="452246" y="3049849"/>
            <a:ext cx="441599" cy="544115"/>
          </a:xfrm>
          <a:prstGeom prst="rect">
            <a:avLst/>
          </a:prstGeom>
        </p:spPr>
      </p:pic>
      <p:pic>
        <p:nvPicPr>
          <p:cNvPr id="43" name="Picture 42"/>
          <p:cNvPicPr>
            <a:picLocks noChangeAspect="1"/>
          </p:cNvPicPr>
          <p:nvPr/>
        </p:nvPicPr>
        <p:blipFill>
          <a:blip r:embed="rId34"/>
          <a:stretch>
            <a:fillRect/>
          </a:stretch>
        </p:blipFill>
        <p:spPr>
          <a:xfrm>
            <a:off x="3063874" y="3142688"/>
            <a:ext cx="465975" cy="358441"/>
          </a:xfrm>
          <a:prstGeom prst="rect">
            <a:avLst/>
          </a:prstGeom>
        </p:spPr>
      </p:pic>
      <p:pic>
        <p:nvPicPr>
          <p:cNvPr id="44" name="Picture 43"/>
          <p:cNvPicPr>
            <a:picLocks noChangeAspect="1"/>
          </p:cNvPicPr>
          <p:nvPr/>
        </p:nvPicPr>
        <p:blipFill rotWithShape="1">
          <a:blip r:embed="rId35"/>
          <a:srcRect t="22213" b="13121"/>
          <a:stretch/>
        </p:blipFill>
        <p:spPr>
          <a:xfrm>
            <a:off x="5771521" y="3135167"/>
            <a:ext cx="1261713" cy="449680"/>
          </a:xfrm>
          <a:prstGeom prst="rect">
            <a:avLst/>
          </a:prstGeom>
        </p:spPr>
      </p:pic>
      <p:pic>
        <p:nvPicPr>
          <p:cNvPr id="45" name="Picture 44"/>
          <p:cNvPicPr>
            <a:picLocks noChangeAspect="1"/>
          </p:cNvPicPr>
          <p:nvPr/>
        </p:nvPicPr>
        <p:blipFill>
          <a:blip r:embed="rId36"/>
          <a:stretch>
            <a:fillRect/>
          </a:stretch>
        </p:blipFill>
        <p:spPr>
          <a:xfrm>
            <a:off x="7594848" y="3207564"/>
            <a:ext cx="1025141" cy="228685"/>
          </a:xfrm>
          <a:prstGeom prst="rect">
            <a:avLst/>
          </a:prstGeom>
        </p:spPr>
      </p:pic>
      <p:pic>
        <p:nvPicPr>
          <p:cNvPr id="46" name="Picture 45"/>
          <p:cNvPicPr>
            <a:picLocks noChangeAspect="1"/>
          </p:cNvPicPr>
          <p:nvPr/>
        </p:nvPicPr>
        <p:blipFill>
          <a:blip r:embed="rId37"/>
          <a:stretch>
            <a:fillRect/>
          </a:stretch>
        </p:blipFill>
        <p:spPr>
          <a:xfrm>
            <a:off x="9194305" y="3215449"/>
            <a:ext cx="875313" cy="212915"/>
          </a:xfrm>
          <a:prstGeom prst="rect">
            <a:avLst/>
          </a:prstGeom>
        </p:spPr>
      </p:pic>
      <p:pic>
        <p:nvPicPr>
          <p:cNvPr id="48" name="Picture 47"/>
          <p:cNvPicPr>
            <a:picLocks noChangeAspect="1"/>
          </p:cNvPicPr>
          <p:nvPr/>
        </p:nvPicPr>
        <p:blipFill>
          <a:blip r:embed="rId38"/>
          <a:stretch>
            <a:fillRect/>
          </a:stretch>
        </p:blipFill>
        <p:spPr>
          <a:xfrm>
            <a:off x="10643929" y="3203621"/>
            <a:ext cx="1088227" cy="236572"/>
          </a:xfrm>
          <a:prstGeom prst="rect">
            <a:avLst/>
          </a:prstGeom>
        </p:spPr>
      </p:pic>
      <p:pic>
        <p:nvPicPr>
          <p:cNvPr id="57" name="Picture 56"/>
          <p:cNvPicPr>
            <a:picLocks noChangeAspect="1"/>
          </p:cNvPicPr>
          <p:nvPr/>
        </p:nvPicPr>
        <p:blipFill>
          <a:blip r:embed="rId39"/>
          <a:stretch>
            <a:fillRect/>
          </a:stretch>
        </p:blipFill>
        <p:spPr>
          <a:xfrm>
            <a:off x="4104164" y="3172080"/>
            <a:ext cx="1080341" cy="299657"/>
          </a:xfrm>
          <a:prstGeom prst="rect">
            <a:avLst/>
          </a:prstGeom>
        </p:spPr>
      </p:pic>
      <p:pic>
        <p:nvPicPr>
          <p:cNvPr id="47" name="Picture 46"/>
          <p:cNvPicPr>
            <a:picLocks noChangeAspect="1"/>
          </p:cNvPicPr>
          <p:nvPr/>
        </p:nvPicPr>
        <p:blipFill rotWithShape="1">
          <a:blip r:embed="rId40"/>
          <a:srcRect t="14197" b="16394"/>
          <a:stretch/>
        </p:blipFill>
        <p:spPr>
          <a:xfrm>
            <a:off x="10984325" y="3949606"/>
            <a:ext cx="962055" cy="443343"/>
          </a:xfrm>
          <a:prstGeom prst="rect">
            <a:avLst/>
          </a:prstGeom>
        </p:spPr>
      </p:pic>
      <p:pic>
        <p:nvPicPr>
          <p:cNvPr id="51" name="Picture 50"/>
          <p:cNvPicPr>
            <a:picLocks noChangeAspect="1"/>
          </p:cNvPicPr>
          <p:nvPr/>
        </p:nvPicPr>
        <p:blipFill>
          <a:blip r:embed="rId41"/>
          <a:stretch>
            <a:fillRect/>
          </a:stretch>
        </p:blipFill>
        <p:spPr>
          <a:xfrm>
            <a:off x="10078343" y="3945461"/>
            <a:ext cx="451635" cy="451635"/>
          </a:xfrm>
          <a:prstGeom prst="rect">
            <a:avLst/>
          </a:prstGeom>
        </p:spPr>
      </p:pic>
      <p:pic>
        <p:nvPicPr>
          <p:cNvPr id="52" name="Picture 51"/>
          <p:cNvPicPr>
            <a:picLocks noChangeAspect="1"/>
          </p:cNvPicPr>
          <p:nvPr/>
        </p:nvPicPr>
        <p:blipFill>
          <a:blip r:embed="rId42"/>
          <a:stretch>
            <a:fillRect/>
          </a:stretch>
        </p:blipFill>
        <p:spPr>
          <a:xfrm>
            <a:off x="8347947" y="4006396"/>
            <a:ext cx="1276051" cy="329765"/>
          </a:xfrm>
          <a:prstGeom prst="rect">
            <a:avLst/>
          </a:prstGeom>
        </p:spPr>
      </p:pic>
      <p:pic>
        <p:nvPicPr>
          <p:cNvPr id="53" name="Picture 52"/>
          <p:cNvPicPr>
            <a:picLocks noChangeAspect="1"/>
          </p:cNvPicPr>
          <p:nvPr/>
        </p:nvPicPr>
        <p:blipFill>
          <a:blip r:embed="rId43"/>
          <a:stretch>
            <a:fillRect/>
          </a:stretch>
        </p:blipFill>
        <p:spPr>
          <a:xfrm>
            <a:off x="6825448" y="4078082"/>
            <a:ext cx="1068155" cy="186391"/>
          </a:xfrm>
          <a:prstGeom prst="rect">
            <a:avLst/>
          </a:prstGeom>
        </p:spPr>
      </p:pic>
      <p:pic>
        <p:nvPicPr>
          <p:cNvPr id="54" name="Picture 53"/>
          <p:cNvPicPr>
            <a:picLocks noChangeAspect="1"/>
          </p:cNvPicPr>
          <p:nvPr/>
        </p:nvPicPr>
        <p:blipFill>
          <a:blip r:embed="rId44"/>
          <a:stretch>
            <a:fillRect/>
          </a:stretch>
        </p:blipFill>
        <p:spPr>
          <a:xfrm>
            <a:off x="5947490" y="3959472"/>
            <a:ext cx="423613" cy="423613"/>
          </a:xfrm>
          <a:prstGeom prst="rect">
            <a:avLst/>
          </a:prstGeom>
        </p:spPr>
      </p:pic>
      <p:pic>
        <p:nvPicPr>
          <p:cNvPr id="55" name="Picture 54"/>
          <p:cNvPicPr>
            <a:picLocks noChangeAspect="1"/>
          </p:cNvPicPr>
          <p:nvPr/>
        </p:nvPicPr>
        <p:blipFill>
          <a:blip r:embed="rId45"/>
          <a:stretch>
            <a:fillRect/>
          </a:stretch>
        </p:blipFill>
        <p:spPr>
          <a:xfrm>
            <a:off x="4202757" y="4038654"/>
            <a:ext cx="1290387" cy="265247"/>
          </a:xfrm>
          <a:prstGeom prst="rect">
            <a:avLst/>
          </a:prstGeom>
        </p:spPr>
      </p:pic>
      <p:pic>
        <p:nvPicPr>
          <p:cNvPr id="56" name="Picture 55"/>
          <p:cNvPicPr>
            <a:picLocks noChangeAspect="1"/>
          </p:cNvPicPr>
          <p:nvPr/>
        </p:nvPicPr>
        <p:blipFill>
          <a:blip r:embed="rId46"/>
          <a:stretch>
            <a:fillRect/>
          </a:stretch>
        </p:blipFill>
        <p:spPr>
          <a:xfrm>
            <a:off x="3253112" y="3949697"/>
            <a:ext cx="495301" cy="443163"/>
          </a:xfrm>
          <a:prstGeom prst="rect">
            <a:avLst/>
          </a:prstGeom>
        </p:spPr>
      </p:pic>
      <p:pic>
        <p:nvPicPr>
          <p:cNvPr id="58" name="Picture 57"/>
          <p:cNvPicPr>
            <a:picLocks noChangeAspect="1"/>
          </p:cNvPicPr>
          <p:nvPr/>
        </p:nvPicPr>
        <p:blipFill>
          <a:blip r:embed="rId47"/>
          <a:stretch>
            <a:fillRect/>
          </a:stretch>
        </p:blipFill>
        <p:spPr>
          <a:xfrm>
            <a:off x="1580069" y="4060160"/>
            <a:ext cx="1218699" cy="222235"/>
          </a:xfrm>
          <a:prstGeom prst="rect">
            <a:avLst/>
          </a:prstGeom>
        </p:spPr>
      </p:pic>
      <p:pic>
        <p:nvPicPr>
          <p:cNvPr id="59" name="Picture 58"/>
          <p:cNvPicPr>
            <a:picLocks noChangeAspect="1"/>
          </p:cNvPicPr>
          <p:nvPr/>
        </p:nvPicPr>
        <p:blipFill>
          <a:blip r:embed="rId48"/>
          <a:stretch>
            <a:fillRect/>
          </a:stretch>
        </p:blipFill>
        <p:spPr>
          <a:xfrm>
            <a:off x="245917" y="4018125"/>
            <a:ext cx="879809" cy="306304"/>
          </a:xfrm>
          <a:prstGeom prst="rect">
            <a:avLst/>
          </a:prstGeom>
        </p:spPr>
      </p:pic>
      <p:pic>
        <p:nvPicPr>
          <p:cNvPr id="61" name="Picture 60"/>
          <p:cNvPicPr>
            <a:picLocks noChangeAspect="1"/>
          </p:cNvPicPr>
          <p:nvPr/>
        </p:nvPicPr>
        <p:blipFill>
          <a:blip r:embed="rId49"/>
          <a:stretch>
            <a:fillRect/>
          </a:stretch>
        </p:blipFill>
        <p:spPr>
          <a:xfrm>
            <a:off x="457509" y="4836696"/>
            <a:ext cx="985715" cy="244457"/>
          </a:xfrm>
          <a:prstGeom prst="rect">
            <a:avLst/>
          </a:prstGeom>
        </p:spPr>
      </p:pic>
      <p:pic>
        <p:nvPicPr>
          <p:cNvPr id="62" name="Picture 61"/>
          <p:cNvPicPr>
            <a:picLocks noChangeAspect="1"/>
          </p:cNvPicPr>
          <p:nvPr/>
        </p:nvPicPr>
        <p:blipFill>
          <a:blip r:embed="rId50"/>
          <a:stretch>
            <a:fillRect/>
          </a:stretch>
        </p:blipFill>
        <p:spPr>
          <a:xfrm>
            <a:off x="1948979" y="4675037"/>
            <a:ext cx="575656" cy="567771"/>
          </a:xfrm>
          <a:prstGeom prst="rect">
            <a:avLst/>
          </a:prstGeom>
        </p:spPr>
      </p:pic>
      <p:pic>
        <p:nvPicPr>
          <p:cNvPr id="63" name="Picture 62"/>
          <p:cNvPicPr>
            <a:picLocks noChangeAspect="1"/>
          </p:cNvPicPr>
          <p:nvPr/>
        </p:nvPicPr>
        <p:blipFill>
          <a:blip r:embed="rId51"/>
          <a:stretch>
            <a:fillRect/>
          </a:stretch>
        </p:blipFill>
        <p:spPr>
          <a:xfrm>
            <a:off x="3030390" y="4799253"/>
            <a:ext cx="977567" cy="319339"/>
          </a:xfrm>
          <a:prstGeom prst="rect">
            <a:avLst/>
          </a:prstGeom>
        </p:spPr>
      </p:pic>
      <p:pic>
        <p:nvPicPr>
          <p:cNvPr id="64" name="Picture 63"/>
          <p:cNvPicPr>
            <a:picLocks noChangeAspect="1"/>
          </p:cNvPicPr>
          <p:nvPr/>
        </p:nvPicPr>
        <p:blipFill>
          <a:blip r:embed="rId52"/>
          <a:stretch>
            <a:fillRect/>
          </a:stretch>
        </p:blipFill>
        <p:spPr>
          <a:xfrm>
            <a:off x="5701697" y="4836696"/>
            <a:ext cx="1253827" cy="244457"/>
          </a:xfrm>
          <a:prstGeom prst="rect">
            <a:avLst/>
          </a:prstGeom>
        </p:spPr>
      </p:pic>
      <p:pic>
        <p:nvPicPr>
          <p:cNvPr id="65" name="Picture 64"/>
          <p:cNvPicPr>
            <a:picLocks noChangeAspect="1"/>
          </p:cNvPicPr>
          <p:nvPr/>
        </p:nvPicPr>
        <p:blipFill>
          <a:blip r:embed="rId53"/>
          <a:stretch>
            <a:fillRect/>
          </a:stretch>
        </p:blipFill>
        <p:spPr>
          <a:xfrm>
            <a:off x="7461279" y="4698695"/>
            <a:ext cx="459736" cy="520456"/>
          </a:xfrm>
          <a:prstGeom prst="rect">
            <a:avLst/>
          </a:prstGeom>
        </p:spPr>
      </p:pic>
      <p:pic>
        <p:nvPicPr>
          <p:cNvPr id="66" name="Picture 65"/>
          <p:cNvPicPr>
            <a:picLocks noChangeAspect="1"/>
          </p:cNvPicPr>
          <p:nvPr/>
        </p:nvPicPr>
        <p:blipFill>
          <a:blip r:embed="rId54"/>
          <a:stretch>
            <a:fillRect/>
          </a:stretch>
        </p:blipFill>
        <p:spPr>
          <a:xfrm>
            <a:off x="8426771" y="4686865"/>
            <a:ext cx="962055" cy="544115"/>
          </a:xfrm>
          <a:prstGeom prst="rect">
            <a:avLst/>
          </a:prstGeom>
        </p:spPr>
      </p:pic>
      <p:pic>
        <p:nvPicPr>
          <p:cNvPr id="67" name="Picture 66"/>
          <p:cNvPicPr>
            <a:picLocks noChangeAspect="1"/>
          </p:cNvPicPr>
          <p:nvPr/>
        </p:nvPicPr>
        <p:blipFill>
          <a:blip r:embed="rId55"/>
          <a:stretch>
            <a:fillRect/>
          </a:stretch>
        </p:blipFill>
        <p:spPr>
          <a:xfrm>
            <a:off x="9894582" y="4714465"/>
            <a:ext cx="496799" cy="488915"/>
          </a:xfrm>
          <a:prstGeom prst="rect">
            <a:avLst/>
          </a:prstGeom>
        </p:spPr>
      </p:pic>
      <p:pic>
        <p:nvPicPr>
          <p:cNvPr id="74" name="Picture 73"/>
          <p:cNvPicPr>
            <a:picLocks noChangeAspect="1"/>
          </p:cNvPicPr>
          <p:nvPr/>
        </p:nvPicPr>
        <p:blipFill>
          <a:blip r:embed="rId56"/>
          <a:stretch>
            <a:fillRect/>
          </a:stretch>
        </p:blipFill>
        <p:spPr>
          <a:xfrm>
            <a:off x="10938535" y="4722351"/>
            <a:ext cx="827999" cy="473143"/>
          </a:xfrm>
          <a:prstGeom prst="rect">
            <a:avLst/>
          </a:prstGeom>
        </p:spPr>
      </p:pic>
      <p:pic>
        <p:nvPicPr>
          <p:cNvPr id="75" name="Picture 74"/>
          <p:cNvPicPr>
            <a:picLocks noChangeAspect="1"/>
          </p:cNvPicPr>
          <p:nvPr/>
        </p:nvPicPr>
        <p:blipFill>
          <a:blip r:embed="rId57"/>
          <a:stretch>
            <a:fillRect/>
          </a:stretch>
        </p:blipFill>
        <p:spPr>
          <a:xfrm>
            <a:off x="4544723" y="4658361"/>
            <a:ext cx="620211" cy="601127"/>
          </a:xfrm>
          <a:prstGeom prst="rect">
            <a:avLst/>
          </a:prstGeom>
        </p:spPr>
      </p:pic>
      <p:pic>
        <p:nvPicPr>
          <p:cNvPr id="76" name="Picture 75"/>
          <p:cNvPicPr>
            <a:picLocks noChangeAspect="1"/>
          </p:cNvPicPr>
          <p:nvPr/>
        </p:nvPicPr>
        <p:blipFill>
          <a:blip r:embed="rId58"/>
          <a:stretch>
            <a:fillRect/>
          </a:stretch>
        </p:blipFill>
        <p:spPr>
          <a:xfrm>
            <a:off x="576435" y="6249520"/>
            <a:ext cx="1003635" cy="229403"/>
          </a:xfrm>
          <a:prstGeom prst="rect">
            <a:avLst/>
          </a:prstGeom>
        </p:spPr>
      </p:pic>
      <p:pic>
        <p:nvPicPr>
          <p:cNvPr id="77" name="Picture 76"/>
          <p:cNvPicPr>
            <a:picLocks noChangeAspect="1"/>
          </p:cNvPicPr>
          <p:nvPr/>
        </p:nvPicPr>
        <p:blipFill>
          <a:blip r:embed="rId59"/>
          <a:stretch>
            <a:fillRect/>
          </a:stretch>
        </p:blipFill>
        <p:spPr>
          <a:xfrm>
            <a:off x="1992349" y="6182275"/>
            <a:ext cx="867427" cy="250908"/>
          </a:xfrm>
          <a:prstGeom prst="rect">
            <a:avLst/>
          </a:prstGeom>
        </p:spPr>
      </p:pic>
      <p:pic>
        <p:nvPicPr>
          <p:cNvPr id="78" name="Picture 77"/>
          <p:cNvPicPr>
            <a:picLocks noChangeAspect="1"/>
          </p:cNvPicPr>
          <p:nvPr/>
        </p:nvPicPr>
        <p:blipFill>
          <a:blip r:embed="rId60"/>
          <a:stretch>
            <a:fillRect/>
          </a:stretch>
        </p:blipFill>
        <p:spPr>
          <a:xfrm>
            <a:off x="3393211" y="6200033"/>
            <a:ext cx="769020" cy="319339"/>
          </a:xfrm>
          <a:prstGeom prst="rect">
            <a:avLst/>
          </a:prstGeom>
        </p:spPr>
      </p:pic>
      <p:pic>
        <p:nvPicPr>
          <p:cNvPr id="80" name="Picture 79"/>
          <p:cNvPicPr>
            <a:picLocks noChangeAspect="1"/>
          </p:cNvPicPr>
          <p:nvPr/>
        </p:nvPicPr>
        <p:blipFill>
          <a:blip r:embed="rId61"/>
          <a:stretch>
            <a:fillRect/>
          </a:stretch>
        </p:blipFill>
        <p:spPr>
          <a:xfrm>
            <a:off x="4620103" y="6199383"/>
            <a:ext cx="544831" cy="258077"/>
          </a:xfrm>
          <a:prstGeom prst="rect">
            <a:avLst/>
          </a:prstGeom>
        </p:spPr>
      </p:pic>
      <p:pic>
        <p:nvPicPr>
          <p:cNvPr id="81" name="Picture 80"/>
          <p:cNvPicPr>
            <a:picLocks noChangeAspect="1"/>
          </p:cNvPicPr>
          <p:nvPr/>
        </p:nvPicPr>
        <p:blipFill>
          <a:blip r:embed="rId62"/>
          <a:stretch>
            <a:fillRect/>
          </a:stretch>
        </p:blipFill>
        <p:spPr>
          <a:xfrm>
            <a:off x="5701697" y="6247513"/>
            <a:ext cx="867427" cy="189257"/>
          </a:xfrm>
          <a:prstGeom prst="rect">
            <a:avLst/>
          </a:prstGeom>
        </p:spPr>
      </p:pic>
      <p:pic>
        <p:nvPicPr>
          <p:cNvPr id="82" name="Picture 81"/>
          <p:cNvPicPr>
            <a:picLocks noChangeAspect="1"/>
          </p:cNvPicPr>
          <p:nvPr/>
        </p:nvPicPr>
        <p:blipFill>
          <a:blip r:embed="rId63"/>
          <a:stretch>
            <a:fillRect/>
          </a:stretch>
        </p:blipFill>
        <p:spPr>
          <a:xfrm>
            <a:off x="7078158" y="6147901"/>
            <a:ext cx="365609" cy="365609"/>
          </a:xfrm>
          <a:prstGeom prst="rect">
            <a:avLst/>
          </a:prstGeom>
        </p:spPr>
      </p:pic>
      <p:pic>
        <p:nvPicPr>
          <p:cNvPr id="83" name="Picture 82"/>
          <p:cNvPicPr>
            <a:picLocks noChangeAspect="1"/>
          </p:cNvPicPr>
          <p:nvPr/>
        </p:nvPicPr>
        <p:blipFill>
          <a:blip r:embed="rId64"/>
          <a:stretch>
            <a:fillRect/>
          </a:stretch>
        </p:blipFill>
        <p:spPr>
          <a:xfrm>
            <a:off x="7922860" y="6131735"/>
            <a:ext cx="841405" cy="355645"/>
          </a:xfrm>
          <a:prstGeom prst="rect">
            <a:avLst/>
          </a:prstGeom>
        </p:spPr>
      </p:pic>
      <p:pic>
        <p:nvPicPr>
          <p:cNvPr id="84" name="Picture 83"/>
          <p:cNvPicPr>
            <a:picLocks noChangeAspect="1"/>
          </p:cNvPicPr>
          <p:nvPr/>
        </p:nvPicPr>
        <p:blipFill>
          <a:blip r:embed="rId65"/>
          <a:stretch>
            <a:fillRect/>
          </a:stretch>
        </p:blipFill>
        <p:spPr>
          <a:xfrm>
            <a:off x="9309126" y="6105148"/>
            <a:ext cx="504685" cy="504685"/>
          </a:xfrm>
          <a:prstGeom prst="rect">
            <a:avLst/>
          </a:prstGeom>
        </p:spPr>
      </p:pic>
      <p:pic>
        <p:nvPicPr>
          <p:cNvPr id="85" name="Picture 84"/>
          <p:cNvPicPr>
            <a:picLocks noChangeAspect="1"/>
          </p:cNvPicPr>
          <p:nvPr/>
        </p:nvPicPr>
        <p:blipFill>
          <a:blip r:embed="rId66"/>
          <a:stretch>
            <a:fillRect/>
          </a:stretch>
        </p:blipFill>
        <p:spPr>
          <a:xfrm>
            <a:off x="10282924" y="6239170"/>
            <a:ext cx="1340568" cy="228685"/>
          </a:xfrm>
          <a:prstGeom prst="rect">
            <a:avLst/>
          </a:prstGeom>
        </p:spPr>
      </p:pic>
      <p:pic>
        <p:nvPicPr>
          <p:cNvPr id="23" name="Picture 22"/>
          <p:cNvPicPr>
            <a:picLocks noChangeAspect="1"/>
          </p:cNvPicPr>
          <p:nvPr/>
        </p:nvPicPr>
        <p:blipFill>
          <a:blip r:embed="rId67"/>
          <a:stretch>
            <a:fillRect/>
          </a:stretch>
        </p:blipFill>
        <p:spPr>
          <a:xfrm>
            <a:off x="6353093" y="5537393"/>
            <a:ext cx="896907" cy="341987"/>
          </a:xfrm>
          <a:prstGeom prst="rect">
            <a:avLst/>
          </a:prstGeom>
        </p:spPr>
      </p:pic>
      <p:pic>
        <p:nvPicPr>
          <p:cNvPr id="31" name="Picture 30"/>
          <p:cNvPicPr>
            <a:picLocks noChangeAspect="1"/>
          </p:cNvPicPr>
          <p:nvPr/>
        </p:nvPicPr>
        <p:blipFill>
          <a:blip r:embed="rId68"/>
          <a:stretch>
            <a:fillRect/>
          </a:stretch>
        </p:blipFill>
        <p:spPr>
          <a:xfrm>
            <a:off x="2697667" y="5476822"/>
            <a:ext cx="749141" cy="441599"/>
          </a:xfrm>
          <a:prstGeom prst="rect">
            <a:avLst/>
          </a:prstGeom>
        </p:spPr>
      </p:pic>
      <p:pic>
        <p:nvPicPr>
          <p:cNvPr id="68" name="Picture 67"/>
          <p:cNvPicPr>
            <a:picLocks noChangeAspect="1"/>
          </p:cNvPicPr>
          <p:nvPr/>
        </p:nvPicPr>
        <p:blipFill>
          <a:blip r:embed="rId69"/>
          <a:stretch>
            <a:fillRect/>
          </a:stretch>
        </p:blipFill>
        <p:spPr>
          <a:xfrm>
            <a:off x="7671047" y="5555679"/>
            <a:ext cx="977567" cy="254167"/>
          </a:xfrm>
          <a:prstGeom prst="rect">
            <a:avLst/>
          </a:prstGeom>
        </p:spPr>
      </p:pic>
      <p:pic>
        <p:nvPicPr>
          <p:cNvPr id="69" name="Picture 68"/>
          <p:cNvPicPr>
            <a:picLocks noChangeAspect="1"/>
          </p:cNvPicPr>
          <p:nvPr/>
        </p:nvPicPr>
        <p:blipFill>
          <a:blip r:embed="rId70"/>
          <a:stretch>
            <a:fillRect/>
          </a:stretch>
        </p:blipFill>
        <p:spPr>
          <a:xfrm>
            <a:off x="1471896" y="5555678"/>
            <a:ext cx="954169" cy="362743"/>
          </a:xfrm>
          <a:prstGeom prst="rect">
            <a:avLst/>
          </a:prstGeom>
        </p:spPr>
      </p:pic>
      <p:pic>
        <p:nvPicPr>
          <p:cNvPr id="70" name="Picture 69"/>
          <p:cNvPicPr>
            <a:picLocks noChangeAspect="1"/>
          </p:cNvPicPr>
          <p:nvPr/>
        </p:nvPicPr>
        <p:blipFill>
          <a:blip r:embed="rId71"/>
          <a:stretch>
            <a:fillRect/>
          </a:stretch>
        </p:blipFill>
        <p:spPr>
          <a:xfrm>
            <a:off x="3777721" y="5557033"/>
            <a:ext cx="650571" cy="303599"/>
          </a:xfrm>
          <a:prstGeom prst="rect">
            <a:avLst/>
          </a:prstGeom>
        </p:spPr>
      </p:pic>
      <p:pic>
        <p:nvPicPr>
          <p:cNvPr id="71" name="Picture 70"/>
          <p:cNvPicPr>
            <a:picLocks noChangeAspect="1"/>
          </p:cNvPicPr>
          <p:nvPr/>
        </p:nvPicPr>
        <p:blipFill>
          <a:blip r:embed="rId72"/>
          <a:stretch>
            <a:fillRect/>
          </a:stretch>
        </p:blipFill>
        <p:spPr>
          <a:xfrm>
            <a:off x="4986841" y="5418575"/>
            <a:ext cx="788569" cy="457371"/>
          </a:xfrm>
          <a:prstGeom prst="rect">
            <a:avLst/>
          </a:prstGeom>
        </p:spPr>
      </p:pic>
      <p:pic>
        <p:nvPicPr>
          <p:cNvPr id="72" name="Picture 71"/>
          <p:cNvPicPr>
            <a:picLocks noChangeAspect="1"/>
          </p:cNvPicPr>
          <p:nvPr/>
        </p:nvPicPr>
        <p:blipFill>
          <a:blip r:embed="rId73"/>
          <a:stretch>
            <a:fillRect/>
          </a:stretch>
        </p:blipFill>
        <p:spPr>
          <a:xfrm>
            <a:off x="9175378" y="5493775"/>
            <a:ext cx="1135541" cy="339087"/>
          </a:xfrm>
          <a:prstGeom prst="rect">
            <a:avLst/>
          </a:prstGeom>
        </p:spPr>
      </p:pic>
      <p:pic>
        <p:nvPicPr>
          <p:cNvPr id="73" name="Picture 72"/>
          <p:cNvPicPr>
            <a:picLocks noChangeAspect="1"/>
          </p:cNvPicPr>
          <p:nvPr/>
        </p:nvPicPr>
        <p:blipFill>
          <a:blip r:embed="rId74"/>
          <a:stretch>
            <a:fillRect/>
          </a:stretch>
        </p:blipFill>
        <p:spPr>
          <a:xfrm>
            <a:off x="10818418" y="5365823"/>
            <a:ext cx="1010804" cy="473143"/>
          </a:xfrm>
          <a:prstGeom prst="rect">
            <a:avLst/>
          </a:prstGeom>
        </p:spPr>
      </p:pic>
      <p:pic>
        <p:nvPicPr>
          <p:cNvPr id="86" name="Picture 85"/>
          <p:cNvPicPr>
            <a:picLocks noChangeAspect="1"/>
          </p:cNvPicPr>
          <p:nvPr/>
        </p:nvPicPr>
        <p:blipFill>
          <a:blip r:embed="rId75"/>
          <a:stretch>
            <a:fillRect/>
          </a:stretch>
        </p:blipFill>
        <p:spPr>
          <a:xfrm>
            <a:off x="497015" y="5376779"/>
            <a:ext cx="575656" cy="567771"/>
          </a:xfrm>
          <a:prstGeom prst="rect">
            <a:avLst/>
          </a:prstGeom>
        </p:spPr>
      </p:pic>
    </p:spTree>
    <p:extLst>
      <p:ext uri="{BB962C8B-B14F-4D97-AF65-F5344CB8AC3E}">
        <p14:creationId xmlns:p14="http://schemas.microsoft.com/office/powerpoint/2010/main" val="362003948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Monitoring &amp; Alerting</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Over 100+ database-related metrics </a:t>
            </a:r>
          </a:p>
          <a:p>
            <a:pPr marL="285750" indent="-285750">
              <a:lnSpc>
                <a:spcPct val="150000"/>
              </a:lnSpc>
              <a:buClr>
                <a:schemeClr val="accent1"/>
              </a:buClr>
              <a:buFont typeface="Arial"/>
              <a:buChar char="•"/>
            </a:pPr>
            <a:r>
              <a:rPr lang="en-US" sz="1600" dirty="0" smtClean="0">
                <a:solidFill>
                  <a:srgbClr val="494747"/>
                </a:solidFill>
              </a:rPr>
              <a:t>Dozens of optimized charts</a:t>
            </a:r>
          </a:p>
          <a:p>
            <a:pPr marL="285750" indent="-285750">
              <a:lnSpc>
                <a:spcPct val="150000"/>
              </a:lnSpc>
              <a:buClr>
                <a:schemeClr val="accent1"/>
              </a:buClr>
              <a:buFont typeface="Arial"/>
              <a:buChar char="•"/>
            </a:pPr>
            <a:r>
              <a:rPr lang="en-US" sz="1600" dirty="0" smtClean="0">
                <a:solidFill>
                  <a:srgbClr val="494747"/>
                </a:solidFill>
              </a:rPr>
              <a:t>Custom alerts so incidents do not become emergencies </a:t>
            </a:r>
            <a:endParaRPr lang="en-US" sz="1600" dirty="0">
              <a:solidFill>
                <a:srgbClr val="494747"/>
              </a:solidFill>
            </a:endParaRPr>
          </a:p>
        </p:txBody>
      </p:sp>
      <p:pic>
        <p:nvPicPr>
          <p:cNvPr id="8" name="Picture 7" descr="cm-monitoring-207df77adb0a8f2171c2d3729826d0cd3c95f3c165f3cca953c9fd10ce5d598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62" y="2743200"/>
            <a:ext cx="4792980" cy="3059349"/>
          </a:xfrm>
          <a:prstGeom prst="rect">
            <a:avLst/>
          </a:prstGeom>
          <a:ln>
            <a:solidFill>
              <a:schemeClr val="tx1">
                <a:lumMod val="50000"/>
                <a:lumOff val="50000"/>
              </a:schemeClr>
            </a:solidFill>
          </a:ln>
        </p:spPr>
      </p:pic>
    </p:spTree>
    <p:extLst>
      <p:ext uri="{BB962C8B-B14F-4D97-AF65-F5344CB8AC3E}">
        <p14:creationId xmlns:p14="http://schemas.microsoft.com/office/powerpoint/2010/main" val="405964894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APM Integration</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Monitor MongoDB alongside the rest of your app infrastructure by using our </a:t>
            </a:r>
            <a:r>
              <a:rPr lang="en-US" sz="1600" dirty="0" err="1" smtClean="0">
                <a:solidFill>
                  <a:srgbClr val="494747"/>
                </a:solidFill>
              </a:rPr>
              <a:t>RESTful</a:t>
            </a:r>
            <a:r>
              <a:rPr lang="en-US" sz="1600" dirty="0" smtClean="0">
                <a:solidFill>
                  <a:srgbClr val="494747"/>
                </a:solidFill>
              </a:rPr>
              <a:t> API</a:t>
            </a:r>
          </a:p>
          <a:p>
            <a:pPr marL="285750" indent="-285750">
              <a:lnSpc>
                <a:spcPct val="150000"/>
              </a:lnSpc>
              <a:buClr>
                <a:schemeClr val="accent1"/>
              </a:buClr>
              <a:buFont typeface="Arial"/>
              <a:buChar char="•"/>
            </a:pPr>
            <a:r>
              <a:rPr lang="en-US" sz="1600" dirty="0" smtClean="0">
                <a:solidFill>
                  <a:srgbClr val="494747"/>
                </a:solidFill>
              </a:rPr>
              <a:t>Leverage packaged integrations with leading APM platforms such as New Relic</a:t>
            </a:r>
          </a:p>
          <a:p>
            <a:pPr marL="285750" indent="-285750">
              <a:lnSpc>
                <a:spcPct val="150000"/>
              </a:lnSpc>
              <a:buClr>
                <a:schemeClr val="accent1"/>
              </a:buClr>
              <a:buFont typeface="Arial"/>
              <a:buChar char="•"/>
            </a:pPr>
            <a:endParaRPr lang="en-US" sz="1600" dirty="0">
              <a:solidFill>
                <a:srgbClr val="494747"/>
              </a:solidFill>
            </a:endParaRPr>
          </a:p>
        </p:txBody>
      </p:sp>
      <p:pic>
        <p:nvPicPr>
          <p:cNvPr id="7" name="Picture 6" descr="a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495" y="2743200"/>
            <a:ext cx="4800600" cy="2979683"/>
          </a:xfrm>
          <a:prstGeom prst="rect">
            <a:avLst/>
          </a:prstGeom>
          <a:ln>
            <a:solidFill>
              <a:schemeClr val="tx1">
                <a:lumMod val="50000"/>
                <a:lumOff val="50000"/>
              </a:schemeClr>
            </a:solidFill>
          </a:ln>
        </p:spPr>
      </p:pic>
    </p:spTree>
    <p:extLst>
      <p:ext uri="{BB962C8B-B14F-4D97-AF65-F5344CB8AC3E}">
        <p14:creationId xmlns:p14="http://schemas.microsoft.com/office/powerpoint/2010/main" val="341605794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Visual Query Profiler</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Identify the slow-running queries across your cluster with just the click of a button</a:t>
            </a:r>
          </a:p>
          <a:p>
            <a:pPr marL="285750" indent="-285750">
              <a:lnSpc>
                <a:spcPct val="150000"/>
              </a:lnSpc>
              <a:buClr>
                <a:schemeClr val="accent1"/>
              </a:buClr>
              <a:buFont typeface="Arial"/>
              <a:buChar char="•"/>
            </a:pPr>
            <a:endParaRPr lang="en-US" sz="1600" dirty="0">
              <a:solidFill>
                <a:srgbClr val="494747"/>
              </a:solidFill>
            </a:endParaRPr>
          </a:p>
        </p:txBody>
      </p:sp>
      <p:pic>
        <p:nvPicPr>
          <p:cNvPr id="8" name="Picture 7" descr="query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95" y="2667000"/>
            <a:ext cx="4991100" cy="3057049"/>
          </a:xfrm>
          <a:prstGeom prst="rect">
            <a:avLst/>
          </a:prstGeom>
          <a:ln>
            <a:solidFill>
              <a:schemeClr val="tx1">
                <a:lumMod val="50000"/>
                <a:lumOff val="50000"/>
              </a:schemeClr>
            </a:solidFill>
          </a:ln>
        </p:spPr>
      </p:pic>
    </p:spTree>
    <p:extLst>
      <p:ext uri="{BB962C8B-B14F-4D97-AF65-F5344CB8AC3E}">
        <p14:creationId xmlns:p14="http://schemas.microsoft.com/office/powerpoint/2010/main" val="284986392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Index Suggestions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a:solidFill>
                  <a:srgbClr val="494747"/>
                </a:solidFill>
              </a:rPr>
              <a:t>I</a:t>
            </a:r>
            <a:r>
              <a:rPr lang="en-US" sz="1600" dirty="0" smtClean="0">
                <a:solidFill>
                  <a:srgbClr val="494747"/>
                </a:solidFill>
              </a:rPr>
              <a:t>ndex suggestions to improve your query performance</a:t>
            </a:r>
          </a:p>
          <a:p>
            <a:pPr marL="285750" indent="-285750">
              <a:lnSpc>
                <a:spcPct val="150000"/>
              </a:lnSpc>
              <a:buClr>
                <a:schemeClr val="accent1"/>
              </a:buClr>
              <a:buFont typeface="Arial"/>
              <a:buChar char="•"/>
            </a:pPr>
            <a:endParaRPr lang="en-US" sz="1600" dirty="0">
              <a:solidFill>
                <a:srgbClr val="494747"/>
              </a:solidFill>
            </a:endParaRPr>
          </a:p>
        </p:txBody>
      </p:sp>
      <p:pic>
        <p:nvPicPr>
          <p:cNvPr id="7" name="Picture 6" descr="index-sugge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86" y="2743200"/>
            <a:ext cx="4928664" cy="2762250"/>
          </a:xfrm>
          <a:prstGeom prst="rect">
            <a:avLst/>
          </a:prstGeom>
          <a:ln>
            <a:solidFill>
              <a:schemeClr val="tx1">
                <a:lumMod val="50000"/>
                <a:lumOff val="50000"/>
              </a:schemeClr>
            </a:solidFill>
          </a:ln>
        </p:spPr>
      </p:pic>
    </p:spTree>
    <p:extLst>
      <p:ext uri="{BB962C8B-B14F-4D97-AF65-F5344CB8AC3E}">
        <p14:creationId xmlns:p14="http://schemas.microsoft.com/office/powerpoint/2010/main" val="365599436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Automated Index Builds</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Automate rolling index builds to reduce operational overhead and the risk of failovers</a:t>
            </a:r>
          </a:p>
          <a:p>
            <a:pPr marL="285750" indent="-285750">
              <a:lnSpc>
                <a:spcPct val="150000"/>
              </a:lnSpc>
              <a:buClr>
                <a:schemeClr val="accent1"/>
              </a:buClr>
              <a:buFont typeface="Arial"/>
              <a:buChar char="•"/>
            </a:pPr>
            <a:endParaRPr lang="en-US" sz="1600" dirty="0">
              <a:solidFill>
                <a:srgbClr val="494747"/>
              </a:solidFill>
            </a:endParaRPr>
          </a:p>
        </p:txBody>
      </p:sp>
      <p:pic>
        <p:nvPicPr>
          <p:cNvPr id="8" name="Picture 7" descr="auto-ind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971800"/>
            <a:ext cx="4862307" cy="2667000"/>
          </a:xfrm>
          <a:prstGeom prst="rect">
            <a:avLst/>
          </a:prstGeom>
          <a:ln>
            <a:solidFill>
              <a:schemeClr val="tx1">
                <a:lumMod val="50000"/>
                <a:lumOff val="50000"/>
              </a:schemeClr>
            </a:solidFill>
          </a:ln>
        </p:spPr>
      </p:pic>
    </p:spTree>
    <p:extLst>
      <p:ext uri="{BB962C8B-B14F-4D97-AF65-F5344CB8AC3E}">
        <p14:creationId xmlns:p14="http://schemas.microsoft.com/office/powerpoint/2010/main" val="252736013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Database Automation</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pPr>
              <a:lnSpc>
                <a:spcPct val="150000"/>
              </a:lnSpc>
            </a:pPr>
            <a:r>
              <a:rPr lang="en-US" sz="1600" dirty="0">
                <a:solidFill>
                  <a:srgbClr val="494747"/>
                </a:solidFill>
                <a:cs typeface="Arial"/>
              </a:rPr>
              <a:t>Automate tasks that you would have otherwise performed manually, such as…</a:t>
            </a:r>
          </a:p>
          <a:p>
            <a:endParaRPr lang="en-US" sz="16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rPr>
              <a:t>Deploying a new cluster</a:t>
            </a:r>
          </a:p>
          <a:p>
            <a:pPr marL="285750" indent="-285750">
              <a:lnSpc>
                <a:spcPct val="150000"/>
              </a:lnSpc>
              <a:buClr>
                <a:schemeClr val="accent1"/>
              </a:buClr>
              <a:buFont typeface="Arial"/>
              <a:buChar char="•"/>
            </a:pPr>
            <a:r>
              <a:rPr lang="en-US" sz="1600" dirty="0" smtClean="0">
                <a:solidFill>
                  <a:srgbClr val="494747"/>
                </a:solidFill>
              </a:rPr>
              <a:t>Upgrades</a:t>
            </a:r>
          </a:p>
          <a:p>
            <a:pPr marL="285750" indent="-285750">
              <a:lnSpc>
                <a:spcPct val="150000"/>
              </a:lnSpc>
              <a:buClr>
                <a:schemeClr val="accent1"/>
              </a:buClr>
              <a:buFont typeface="Arial"/>
              <a:buChar char="•"/>
            </a:pPr>
            <a:r>
              <a:rPr lang="en-US" sz="1600" dirty="0" smtClean="0">
                <a:solidFill>
                  <a:srgbClr val="494747"/>
                </a:solidFill>
              </a:rPr>
              <a:t>Adding capacity</a:t>
            </a:r>
          </a:p>
          <a:p>
            <a:pPr marL="285750" indent="-285750">
              <a:lnSpc>
                <a:spcPct val="150000"/>
              </a:lnSpc>
              <a:buClr>
                <a:schemeClr val="accent1"/>
              </a:buClr>
              <a:buFont typeface="Arial"/>
              <a:buChar char="•"/>
            </a:pPr>
            <a:r>
              <a:rPr lang="en-US" sz="1600" dirty="0" smtClean="0">
                <a:solidFill>
                  <a:srgbClr val="494747"/>
                </a:solidFill>
              </a:rPr>
              <a:t>Database restores</a:t>
            </a:r>
          </a:p>
          <a:p>
            <a:pPr marL="285750" indent="-285750">
              <a:lnSpc>
                <a:spcPct val="150000"/>
              </a:lnSpc>
              <a:buClr>
                <a:schemeClr val="accent1"/>
              </a:buClr>
              <a:buFont typeface="Arial"/>
              <a:buChar char="•"/>
            </a:pPr>
            <a:endParaRPr lang="en-US" sz="1600" dirty="0">
              <a:solidFill>
                <a:srgbClr val="494747"/>
              </a:solidFill>
            </a:endParaRPr>
          </a:p>
        </p:txBody>
      </p:sp>
      <p:pic>
        <p:nvPicPr>
          <p:cNvPr id="7" name="Picture 6" descr="cm-automation-00d255fe4391b36c088413b2f04dc510b7eb50de287b997c217a33d0e17d59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29" y="2399534"/>
            <a:ext cx="4546599" cy="2589915"/>
          </a:xfrm>
          <a:prstGeom prst="rect">
            <a:avLst/>
          </a:prstGeom>
          <a:ln>
            <a:solidFill>
              <a:schemeClr val="tx1">
                <a:lumMod val="50000"/>
                <a:lumOff val="50000"/>
              </a:schemeClr>
            </a:solidFill>
          </a:ln>
        </p:spPr>
      </p:pic>
      <p:pic>
        <p:nvPicPr>
          <p:cNvPr id="10" name="Shape 41"/>
          <p:cNvPicPr preferRelativeResize="0"/>
          <p:nvPr/>
        </p:nvPicPr>
        <p:blipFill>
          <a:blip r:embed="rId4">
            <a:alphaModFix/>
          </a:blip>
          <a:stretch>
            <a:fillRect/>
          </a:stretch>
        </p:blipFill>
        <p:spPr>
          <a:xfrm>
            <a:off x="486229" y="4989448"/>
            <a:ext cx="4571999" cy="1355481"/>
          </a:xfrm>
          <a:prstGeom prst="rect">
            <a:avLst/>
          </a:prstGeom>
          <a:noFill/>
          <a:ln>
            <a:noFill/>
          </a:ln>
        </p:spPr>
      </p:pic>
    </p:spTree>
    <p:extLst>
      <p:ext uri="{BB962C8B-B14F-4D97-AF65-F5344CB8AC3E}">
        <p14:creationId xmlns:p14="http://schemas.microsoft.com/office/powerpoint/2010/main" val="76445602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381000" y="0"/>
            <a:ext cx="11734800" cy="1325563"/>
          </a:xfrm>
        </p:spPr>
        <p:txBody>
          <a:bodyPr anchor="b">
            <a:normAutofit/>
          </a:bodyPr>
          <a:lstStyle/>
          <a:p>
            <a:r>
              <a:rPr lang="en-US" dirty="0" smtClean="0">
                <a:solidFill>
                  <a:schemeClr val="tx2"/>
                </a:solidFill>
              </a:rPr>
              <a:t>Backup with Point-in-time Recovery</a:t>
            </a:r>
            <a:endParaRPr lang="en-US" spc="0" dirty="0">
              <a:solidFill>
                <a:schemeClr val="tx2"/>
              </a:solidFill>
              <a:latin typeface="+mn-lt"/>
            </a:endParaRPr>
          </a:p>
        </p:txBody>
      </p:sp>
      <p:cxnSp>
        <p:nvCxnSpPr>
          <p:cNvPr id="35" name="Straight Connector 34"/>
          <p:cNvCxnSpPr/>
          <p:nvPr/>
        </p:nvCxnSpPr>
        <p:spPr>
          <a:xfrm>
            <a:off x="472454" y="282497"/>
            <a:ext cx="1371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6388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96000" y="1763510"/>
            <a:ext cx="5100770" cy="4293624"/>
          </a:xfrm>
          <a:prstGeom prst="rect">
            <a:avLst/>
          </a:prstGeom>
          <a:noFill/>
        </p:spPr>
        <p:txBody>
          <a:bodyPr wrap="square" rtlCol="0" anchor="ctr">
            <a:normAutofit/>
          </a:bodyPr>
          <a:lstStyle/>
          <a:p>
            <a:endParaRPr lang="en-US" sz="1200" dirty="0">
              <a:solidFill>
                <a:srgbClr val="494747"/>
              </a:solidFill>
              <a:cs typeface="Arial"/>
            </a:endParaRPr>
          </a:p>
          <a:p>
            <a:endParaRPr lang="en-US" sz="1600" dirty="0">
              <a:solidFill>
                <a:srgbClr val="494747"/>
              </a:solidFill>
              <a:cs typeface="Arial"/>
            </a:endParaRPr>
          </a:p>
          <a:p>
            <a:pPr marL="285750" indent="-285750">
              <a:lnSpc>
                <a:spcPct val="150000"/>
              </a:lnSpc>
              <a:buClr>
                <a:schemeClr val="accent1"/>
              </a:buClr>
              <a:buFont typeface="Arial"/>
              <a:buChar char="•"/>
            </a:pPr>
            <a:r>
              <a:rPr lang="en-US" sz="1600" dirty="0" smtClean="0">
                <a:solidFill>
                  <a:srgbClr val="494747"/>
                </a:solidFill>
                <a:cs typeface="Arial"/>
              </a:rPr>
              <a:t>Cluster-wide snapshots of </a:t>
            </a:r>
            <a:r>
              <a:rPr lang="en-US" sz="1600" dirty="0" err="1" smtClean="0">
                <a:solidFill>
                  <a:srgbClr val="494747"/>
                </a:solidFill>
                <a:cs typeface="Arial"/>
              </a:rPr>
              <a:t>sharded</a:t>
            </a:r>
            <a:r>
              <a:rPr lang="en-US" sz="1600" dirty="0" smtClean="0">
                <a:solidFill>
                  <a:srgbClr val="494747"/>
                </a:solidFill>
                <a:cs typeface="Arial"/>
              </a:rPr>
              <a:t> clusters</a:t>
            </a:r>
          </a:p>
          <a:p>
            <a:pPr marL="285750" indent="-285750">
              <a:lnSpc>
                <a:spcPct val="150000"/>
              </a:lnSpc>
              <a:buClr>
                <a:schemeClr val="accent1"/>
              </a:buClr>
              <a:buFont typeface="Arial"/>
              <a:buChar char="•"/>
            </a:pPr>
            <a:r>
              <a:rPr lang="en-US" sz="1600" dirty="0" smtClean="0">
                <a:solidFill>
                  <a:srgbClr val="494747"/>
                </a:solidFill>
                <a:cs typeface="Arial"/>
              </a:rPr>
              <a:t>Restore </a:t>
            </a:r>
            <a:r>
              <a:rPr lang="en-US" sz="1600" dirty="0">
                <a:solidFill>
                  <a:srgbClr val="494747"/>
                </a:solidFill>
                <a:cs typeface="Arial"/>
              </a:rPr>
              <a:t>to precisely the moment you need, quickly and </a:t>
            </a:r>
            <a:r>
              <a:rPr lang="en-US" sz="1600" dirty="0" smtClean="0">
                <a:solidFill>
                  <a:srgbClr val="494747"/>
                </a:solidFill>
                <a:cs typeface="Arial"/>
              </a:rPr>
              <a:t>safely</a:t>
            </a:r>
            <a:r>
              <a:rPr lang="en-US" sz="1600" dirty="0">
                <a:solidFill>
                  <a:srgbClr val="494747"/>
                </a:solidFill>
                <a:cs typeface="Arial"/>
              </a:rPr>
              <a:t> </a:t>
            </a:r>
            <a:r>
              <a:rPr lang="en-US" sz="1600" dirty="0" smtClean="0">
                <a:solidFill>
                  <a:srgbClr val="494747"/>
                </a:solidFill>
                <a:cs typeface="Arial"/>
              </a:rPr>
              <a:t>with point-in-time restores </a:t>
            </a:r>
            <a:endParaRPr lang="en-US" sz="1600" dirty="0">
              <a:solidFill>
                <a:srgbClr val="494747"/>
              </a:solidFill>
              <a:cs typeface="Arial"/>
            </a:endParaRPr>
          </a:p>
          <a:p>
            <a:pPr marL="285750" indent="-285750">
              <a:lnSpc>
                <a:spcPct val="150000"/>
              </a:lnSpc>
              <a:buClr>
                <a:schemeClr val="accent1"/>
              </a:buClr>
              <a:buFont typeface="Arial"/>
              <a:buChar char="•"/>
            </a:pPr>
            <a:endParaRPr lang="en-US" sz="1600" dirty="0" smtClean="0">
              <a:solidFill>
                <a:srgbClr val="494747"/>
              </a:solidFill>
            </a:endParaRPr>
          </a:p>
          <a:p>
            <a:pPr marL="285750" indent="-285750">
              <a:lnSpc>
                <a:spcPct val="150000"/>
              </a:lnSpc>
              <a:buClr>
                <a:schemeClr val="accent1"/>
              </a:buClr>
              <a:buFont typeface="Arial"/>
              <a:buChar char="•"/>
            </a:pPr>
            <a:endParaRPr lang="en-US" sz="1600" dirty="0">
              <a:solidFill>
                <a:srgbClr val="494747"/>
              </a:solidFill>
            </a:endParaRPr>
          </a:p>
        </p:txBody>
      </p:sp>
      <p:pic>
        <p:nvPicPr>
          <p:cNvPr id="8" name="Picture 7" descr="backup-im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52" y="2800350"/>
            <a:ext cx="4828661" cy="27432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40639628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9536009" y="1828800"/>
            <a:ext cx="2286000" cy="4571999"/>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285750" indent="-285750">
              <a:buClr>
                <a:schemeClr val="accent1"/>
              </a:buClr>
              <a:buFont typeface="Arial" charset="0"/>
              <a:buChar char="•"/>
            </a:pPr>
            <a:endParaRPr lang="en-US" sz="1600" dirty="0">
              <a:solidFill>
                <a:schemeClr val="tx2"/>
              </a:solidFill>
            </a:endParaRPr>
          </a:p>
        </p:txBody>
      </p:sp>
      <p:sp>
        <p:nvSpPr>
          <p:cNvPr id="4" name="Title 3"/>
          <p:cNvSpPr>
            <a:spLocks noGrp="1"/>
          </p:cNvSpPr>
          <p:nvPr>
            <p:ph type="title"/>
          </p:nvPr>
        </p:nvSpPr>
        <p:spPr/>
        <p:txBody>
          <a:bodyPr numCol="1"/>
          <a:lstStyle/>
          <a:p>
            <a:r>
              <a:rPr lang="en-US" dirty="0" smtClean="0">
                <a:solidFill>
                  <a:schemeClr val="tx2"/>
                </a:solidFill>
              </a:rPr>
              <a:t>MongoDB Compass</a:t>
            </a:r>
            <a:endParaRPr lang="en-US" dirty="0">
              <a:solidFill>
                <a:schemeClr val="tx2"/>
              </a:solidFill>
            </a:endParaRPr>
          </a:p>
        </p:txBody>
      </p:sp>
      <p:sp>
        <p:nvSpPr>
          <p:cNvPr id="37" name="Rectangle 36"/>
          <p:cNvSpPr/>
          <p:nvPr/>
        </p:nvSpPr>
        <p:spPr>
          <a:xfrm>
            <a:off x="4811609" y="1828800"/>
            <a:ext cx="2286000" cy="4571999"/>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285750" indent="-285750">
              <a:buClr>
                <a:schemeClr val="accent1"/>
              </a:buClr>
              <a:buFont typeface="Arial" charset="0"/>
              <a:buChar char="•"/>
            </a:pPr>
            <a:endParaRPr lang="en-US" sz="1600" dirty="0">
              <a:solidFill>
                <a:schemeClr val="tx2"/>
              </a:solidFill>
            </a:endParaRPr>
          </a:p>
        </p:txBody>
      </p:sp>
      <p:sp>
        <p:nvSpPr>
          <p:cNvPr id="38" name="TextBox 37"/>
          <p:cNvSpPr txBox="1"/>
          <p:nvPr/>
        </p:nvSpPr>
        <p:spPr>
          <a:xfrm>
            <a:off x="5040209" y="2741222"/>
            <a:ext cx="1828800" cy="3659578"/>
          </a:xfrm>
          <a:prstGeom prst="rect">
            <a:avLst/>
          </a:prstGeom>
          <a:noFill/>
        </p:spPr>
        <p:txBody>
          <a:bodyPr wrap="square" numCol="1" rtlCol="0">
            <a:normAutofit fontScale="70000" lnSpcReduction="20000"/>
          </a:bodyPr>
          <a:lstStyle/>
          <a:p>
            <a:pPr marL="285750" indent="-285750">
              <a:lnSpc>
                <a:spcPct val="130000"/>
              </a:lnSpc>
              <a:buClr>
                <a:schemeClr val="accent1"/>
              </a:buClr>
              <a:buFont typeface="Arial" charset="0"/>
              <a:buChar char="•"/>
            </a:pPr>
            <a:r>
              <a:rPr lang="en-US" sz="1500" dirty="0" smtClean="0">
                <a:solidFill>
                  <a:srgbClr val="42494F"/>
                </a:solidFill>
              </a:rPr>
              <a:t>Visualize &amp; explore your schema with an intuitive GUI </a:t>
            </a:r>
            <a:endParaRPr lang="en-US" sz="1500" dirty="0">
              <a:solidFill>
                <a:srgbClr val="42494F"/>
              </a:solidFill>
            </a:endParaRPr>
          </a:p>
          <a:p>
            <a:pPr marL="285750" indent="-285750">
              <a:lnSpc>
                <a:spcPct val="130000"/>
              </a:lnSpc>
              <a:buClr>
                <a:schemeClr val="accent1"/>
              </a:buClr>
              <a:buFont typeface="Arial" charset="0"/>
              <a:buChar char="•"/>
            </a:pPr>
            <a:endParaRPr lang="en-US" sz="1500" dirty="0" smtClean="0">
              <a:solidFill>
                <a:srgbClr val="42494F"/>
              </a:solidFill>
            </a:endParaRPr>
          </a:p>
          <a:p>
            <a:pPr marL="285750" indent="-285750">
              <a:lnSpc>
                <a:spcPct val="130000"/>
              </a:lnSpc>
              <a:buClr>
                <a:schemeClr val="accent1"/>
              </a:buClr>
              <a:buFont typeface="Arial" charset="0"/>
              <a:buChar char="•"/>
            </a:pPr>
            <a:r>
              <a:rPr lang="en-US" sz="1500" dirty="0" smtClean="0">
                <a:solidFill>
                  <a:srgbClr val="42494F"/>
                </a:solidFill>
              </a:rPr>
              <a:t>Gain quick insights about your data with easy-to-read histograms </a:t>
            </a:r>
          </a:p>
          <a:p>
            <a:pPr marL="285750" indent="-285750">
              <a:lnSpc>
                <a:spcPct val="130000"/>
              </a:lnSpc>
              <a:buClr>
                <a:schemeClr val="accent1"/>
              </a:buClr>
              <a:buFont typeface="Arial" charset="0"/>
              <a:buChar char="•"/>
            </a:pPr>
            <a:endParaRPr lang="en-US" sz="1500" dirty="0" smtClean="0">
              <a:solidFill>
                <a:srgbClr val="42494F"/>
              </a:solidFill>
            </a:endParaRPr>
          </a:p>
          <a:p>
            <a:pPr marL="285750" indent="-285750">
              <a:lnSpc>
                <a:spcPct val="130000"/>
              </a:lnSpc>
              <a:buClr>
                <a:schemeClr val="accent1"/>
              </a:buClr>
              <a:buFont typeface="Arial" charset="0"/>
              <a:buChar char="•"/>
            </a:pPr>
            <a:r>
              <a:rPr lang="en-US" sz="1500" dirty="0" smtClean="0">
                <a:solidFill>
                  <a:srgbClr val="42494F"/>
                </a:solidFill>
              </a:rPr>
              <a:t>Build queries with a few clicks </a:t>
            </a:r>
          </a:p>
          <a:p>
            <a:pPr marL="285750" indent="-285750">
              <a:lnSpc>
                <a:spcPct val="130000"/>
              </a:lnSpc>
              <a:buClr>
                <a:schemeClr val="accent1"/>
              </a:buClr>
              <a:buFont typeface="Arial" charset="0"/>
              <a:buChar char="•"/>
            </a:pPr>
            <a:endParaRPr lang="en-US" sz="1500" dirty="0">
              <a:solidFill>
                <a:srgbClr val="42494F"/>
              </a:solidFill>
            </a:endParaRPr>
          </a:p>
          <a:p>
            <a:pPr marL="285750" indent="-285750">
              <a:lnSpc>
                <a:spcPct val="130000"/>
              </a:lnSpc>
              <a:buClr>
                <a:schemeClr val="accent1"/>
              </a:buClr>
              <a:buFont typeface="Arial" charset="0"/>
              <a:buChar char="•"/>
            </a:pPr>
            <a:r>
              <a:rPr lang="en-US" sz="1500" dirty="0" smtClean="0">
                <a:solidFill>
                  <a:srgbClr val="42494F"/>
                </a:solidFill>
              </a:rPr>
              <a:t>Drill down to view individual documents in your collection</a:t>
            </a:r>
            <a:endParaRPr lang="en-US" sz="1500" dirty="0">
              <a:solidFill>
                <a:srgbClr val="42494F"/>
              </a:solidFill>
            </a:endParaRPr>
          </a:p>
          <a:p>
            <a:pPr marL="285750" indent="-285750">
              <a:lnSpc>
                <a:spcPct val="110000"/>
              </a:lnSpc>
              <a:buClr>
                <a:schemeClr val="accent1"/>
              </a:buClr>
              <a:buFont typeface="Arial" charset="0"/>
              <a:buChar char="•"/>
            </a:pPr>
            <a:endParaRPr lang="en-US" sz="1200" dirty="0" smtClean="0">
              <a:solidFill>
                <a:schemeClr val="tx2"/>
              </a:solidFill>
            </a:endParaRPr>
          </a:p>
          <a:p>
            <a:pPr marL="285750" indent="-285750">
              <a:lnSpc>
                <a:spcPct val="110000"/>
              </a:lnSpc>
              <a:buClr>
                <a:schemeClr val="accent1"/>
              </a:buClr>
              <a:buFont typeface="Arial" charset="0"/>
              <a:buChar char="•"/>
            </a:pPr>
            <a:endParaRPr lang="en-US" sz="1200" dirty="0">
              <a:solidFill>
                <a:schemeClr val="tx2"/>
              </a:solidFill>
            </a:endParaRPr>
          </a:p>
          <a:p>
            <a:pPr marL="285750" indent="-285750">
              <a:buClr>
                <a:schemeClr val="accent1"/>
              </a:buClr>
              <a:buFont typeface="Arial" charset="0"/>
              <a:buChar char="•"/>
            </a:pPr>
            <a:endParaRPr lang="en-US" sz="1200" dirty="0">
              <a:solidFill>
                <a:schemeClr val="tx2"/>
              </a:solidFill>
            </a:endParaRPr>
          </a:p>
          <a:p>
            <a:pPr marL="285750" indent="-285750">
              <a:buClr>
                <a:schemeClr val="accent1"/>
              </a:buClr>
              <a:buFont typeface="Arial" charset="0"/>
              <a:buChar char="•"/>
            </a:pPr>
            <a:endParaRPr lang="en-US" sz="1200" dirty="0">
              <a:solidFill>
                <a:schemeClr val="tx2"/>
              </a:solidFill>
            </a:endParaRPr>
          </a:p>
          <a:p>
            <a:pPr>
              <a:lnSpc>
                <a:spcPct val="150000"/>
              </a:lnSpc>
            </a:pPr>
            <a:r>
              <a:rPr lang="en-US" sz="1400" dirty="0">
                <a:solidFill>
                  <a:schemeClr val="tx2"/>
                </a:solidFill>
              </a:rPr>
              <a:t> </a:t>
            </a:r>
          </a:p>
        </p:txBody>
      </p:sp>
      <p:cxnSp>
        <p:nvCxnSpPr>
          <p:cNvPr id="39" name="Straight Connector 38"/>
          <p:cNvCxnSpPr/>
          <p:nvPr/>
        </p:nvCxnSpPr>
        <p:spPr>
          <a:xfrm>
            <a:off x="4811609"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7173809" y="1828800"/>
            <a:ext cx="2286000" cy="4571999"/>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marL="285750" indent="-285750">
              <a:buClr>
                <a:schemeClr val="accent1"/>
              </a:buClr>
              <a:buFont typeface="Arial" charset="0"/>
              <a:buChar char="•"/>
            </a:pPr>
            <a:endParaRPr lang="en-US" sz="1600" dirty="0">
              <a:solidFill>
                <a:schemeClr val="tx2"/>
              </a:solidFill>
            </a:endParaRPr>
          </a:p>
        </p:txBody>
      </p:sp>
      <p:sp>
        <p:nvSpPr>
          <p:cNvPr id="41" name="TextBox 40"/>
          <p:cNvSpPr txBox="1"/>
          <p:nvPr/>
        </p:nvSpPr>
        <p:spPr>
          <a:xfrm>
            <a:off x="9745181" y="2743200"/>
            <a:ext cx="1828800" cy="3657599"/>
          </a:xfrm>
          <a:prstGeom prst="rect">
            <a:avLst/>
          </a:prstGeom>
          <a:noFill/>
        </p:spPr>
        <p:txBody>
          <a:bodyPr wrap="square" numCol="1" rtlCol="0">
            <a:normAutofit/>
          </a:bodyPr>
          <a:lstStyle/>
          <a:p>
            <a:pPr marL="285750" indent="-285750">
              <a:lnSpc>
                <a:spcPct val="110000"/>
              </a:lnSpc>
              <a:buClr>
                <a:schemeClr val="accent1"/>
              </a:buClr>
              <a:buFont typeface="Arial" charset="0"/>
              <a:buChar char="•"/>
            </a:pPr>
            <a:r>
              <a:rPr lang="en-US" sz="1100" dirty="0" smtClean="0">
                <a:solidFill>
                  <a:srgbClr val="42494F"/>
                </a:solidFill>
              </a:rPr>
              <a:t>Understand and resolve performance issues with visual explain plans </a:t>
            </a:r>
            <a:endParaRPr lang="en-US" sz="1100" dirty="0">
              <a:solidFill>
                <a:srgbClr val="42494F"/>
              </a:solidFill>
            </a:endParaRPr>
          </a:p>
          <a:p>
            <a:pPr marL="285750" indent="-285750">
              <a:lnSpc>
                <a:spcPct val="110000"/>
              </a:lnSpc>
              <a:buClr>
                <a:schemeClr val="accent1"/>
              </a:buClr>
              <a:buFont typeface="Arial" charset="0"/>
              <a:buChar char="•"/>
            </a:pPr>
            <a:endParaRPr lang="en-US" sz="1100" dirty="0">
              <a:solidFill>
                <a:schemeClr val="tx2"/>
              </a:solidFill>
            </a:endParaRPr>
          </a:p>
          <a:p>
            <a:pPr marL="285750" indent="-285750">
              <a:lnSpc>
                <a:spcPct val="110000"/>
              </a:lnSpc>
              <a:buClr>
                <a:schemeClr val="accent1"/>
              </a:buClr>
              <a:buFont typeface="Arial" charset="0"/>
              <a:buChar char="•"/>
            </a:pPr>
            <a:r>
              <a:rPr lang="en-US" sz="1100" dirty="0" smtClean="0">
                <a:solidFill>
                  <a:schemeClr val="tx2"/>
                </a:solidFill>
              </a:rPr>
              <a:t>Check index utilization</a:t>
            </a:r>
            <a:endParaRPr lang="en-US" sz="1100" dirty="0">
              <a:solidFill>
                <a:schemeClr val="tx2"/>
              </a:solidFill>
            </a:endParaRPr>
          </a:p>
          <a:p>
            <a:pPr marL="285750" indent="-285750">
              <a:buClr>
                <a:schemeClr val="accent1"/>
              </a:buClr>
              <a:buFont typeface="Arial" charset="0"/>
              <a:buChar char="•"/>
            </a:pPr>
            <a:endParaRPr lang="en-US" sz="1200" dirty="0">
              <a:solidFill>
                <a:schemeClr val="tx2"/>
              </a:solidFill>
            </a:endParaRPr>
          </a:p>
        </p:txBody>
      </p:sp>
      <p:cxnSp>
        <p:nvCxnSpPr>
          <p:cNvPr id="42" name="Straight Connector 41"/>
          <p:cNvCxnSpPr/>
          <p:nvPr/>
        </p:nvCxnSpPr>
        <p:spPr>
          <a:xfrm>
            <a:off x="9536009"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58400" y="1828800"/>
            <a:ext cx="1236236" cy="762000"/>
          </a:xfrm>
          <a:prstGeom prst="rect">
            <a:avLst/>
          </a:prstGeom>
          <a:noFill/>
        </p:spPr>
        <p:txBody>
          <a:bodyPr wrap="none" numCol="1" rtlCol="0" anchor="ctr">
            <a:normAutofit/>
          </a:bodyPr>
          <a:lstStyle/>
          <a:p>
            <a:pPr algn="ctr"/>
            <a:r>
              <a:rPr lang="en-US" sz="1400" dirty="0" smtClean="0">
                <a:solidFill>
                  <a:schemeClr val="tx2"/>
                </a:solidFill>
                <a:latin typeface="+mj-lt"/>
              </a:rPr>
              <a:t>Debug &amp; </a:t>
            </a:r>
          </a:p>
          <a:p>
            <a:pPr algn="ctr"/>
            <a:r>
              <a:rPr lang="en-US" sz="1400" dirty="0" smtClean="0">
                <a:solidFill>
                  <a:schemeClr val="tx2"/>
                </a:solidFill>
                <a:latin typeface="+mj-lt"/>
              </a:rPr>
              <a:t>Optimize</a:t>
            </a:r>
            <a:endParaRPr lang="en-US" sz="1400" dirty="0">
              <a:latin typeface="+mj-lt"/>
            </a:endParaRPr>
          </a:p>
        </p:txBody>
      </p:sp>
      <p:sp>
        <p:nvSpPr>
          <p:cNvPr id="49" name="TextBox 48"/>
          <p:cNvSpPr txBox="1"/>
          <p:nvPr/>
        </p:nvSpPr>
        <p:spPr>
          <a:xfrm>
            <a:off x="5300464" y="1828800"/>
            <a:ext cx="1236236" cy="762000"/>
          </a:xfrm>
          <a:prstGeom prst="rect">
            <a:avLst/>
          </a:prstGeom>
          <a:noFill/>
        </p:spPr>
        <p:txBody>
          <a:bodyPr wrap="none" numCol="1" rtlCol="0" anchor="ctr">
            <a:normAutofit/>
          </a:bodyPr>
          <a:lstStyle/>
          <a:p>
            <a:pPr algn="ctr"/>
            <a:r>
              <a:rPr lang="en-US" sz="1400" dirty="0" smtClean="0">
                <a:solidFill>
                  <a:schemeClr val="tx2"/>
                </a:solidFill>
                <a:latin typeface="+mj-lt"/>
              </a:rPr>
              <a:t>Visualize &amp; </a:t>
            </a:r>
          </a:p>
          <a:p>
            <a:pPr algn="ctr"/>
            <a:r>
              <a:rPr lang="en-US" sz="1400" dirty="0" smtClean="0">
                <a:solidFill>
                  <a:schemeClr val="tx2"/>
                </a:solidFill>
                <a:latin typeface="+mj-lt"/>
              </a:rPr>
              <a:t>Explore</a:t>
            </a:r>
            <a:endParaRPr lang="en-US" sz="1400" dirty="0">
              <a:latin typeface="+mj-lt"/>
            </a:endParaRPr>
          </a:p>
        </p:txBody>
      </p:sp>
      <p:sp>
        <p:nvSpPr>
          <p:cNvPr id="24" name="TextBox 23"/>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The GUI for MongoDB </a:t>
            </a:r>
            <a:endParaRPr lang="en-US" dirty="0">
              <a:solidFill>
                <a:schemeClr val="tx2">
                  <a:lumMod val="60000"/>
                  <a:lumOff val="40000"/>
                </a:schemeClr>
              </a:solidFill>
              <a:latin typeface="+mj-lt"/>
            </a:endParaRPr>
          </a:p>
        </p:txBody>
      </p:sp>
      <p:pic>
        <p:nvPicPr>
          <p:cNvPr id="2" name="Picture 1" descr="compass-scree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43200"/>
            <a:ext cx="3926822" cy="2362200"/>
          </a:xfrm>
          <a:prstGeom prst="rect">
            <a:avLst/>
          </a:prstGeom>
          <a:ln>
            <a:solidFill>
              <a:schemeClr val="tx2">
                <a:alpha val="50000"/>
              </a:schemeClr>
            </a:solidFill>
          </a:ln>
          <a:effectLst/>
        </p:spPr>
      </p:pic>
      <p:sp>
        <p:nvSpPr>
          <p:cNvPr id="3" name="TextBox 2"/>
          <p:cNvSpPr txBox="1"/>
          <p:nvPr/>
        </p:nvSpPr>
        <p:spPr>
          <a:xfrm>
            <a:off x="4811609" y="6430089"/>
            <a:ext cx="7010400" cy="230832"/>
          </a:xfrm>
          <a:prstGeom prst="rect">
            <a:avLst/>
          </a:prstGeom>
          <a:noFill/>
        </p:spPr>
        <p:txBody>
          <a:bodyPr wrap="square" rtlCol="0">
            <a:spAutoFit/>
          </a:bodyPr>
          <a:lstStyle/>
          <a:p>
            <a:pPr algn="r"/>
            <a:r>
              <a:rPr lang="en-US" sz="900" dirty="0" smtClean="0">
                <a:solidFill>
                  <a:schemeClr val="tx2"/>
                </a:solidFill>
              </a:rPr>
              <a:t>Visual explain plans and full CRUD functionality are currently in beta.  </a:t>
            </a:r>
            <a:endParaRPr lang="en-US" sz="900" dirty="0">
              <a:solidFill>
                <a:schemeClr val="tx2"/>
              </a:solidFill>
            </a:endParaRPr>
          </a:p>
        </p:txBody>
      </p:sp>
      <p:cxnSp>
        <p:nvCxnSpPr>
          <p:cNvPr id="25" name="Straight Connector 24"/>
          <p:cNvCxnSpPr/>
          <p:nvPr/>
        </p:nvCxnSpPr>
        <p:spPr>
          <a:xfrm>
            <a:off x="7173809" y="2590800"/>
            <a:ext cx="2286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400017" y="2741222"/>
            <a:ext cx="1828800" cy="3659578"/>
          </a:xfrm>
          <a:prstGeom prst="rect">
            <a:avLst/>
          </a:prstGeom>
          <a:noFill/>
        </p:spPr>
        <p:txBody>
          <a:bodyPr wrap="square" numCol="1" rtlCol="0">
            <a:normAutofit/>
          </a:bodyPr>
          <a:lstStyle/>
          <a:p>
            <a:pPr marL="285750" indent="-285750">
              <a:lnSpc>
                <a:spcPct val="110000"/>
              </a:lnSpc>
              <a:buClr>
                <a:schemeClr val="accent1"/>
              </a:buClr>
              <a:buFont typeface="Arial" charset="0"/>
              <a:buChar char="•"/>
            </a:pPr>
            <a:r>
              <a:rPr lang="en-US" sz="1100" dirty="0" smtClean="0">
                <a:solidFill>
                  <a:schemeClr val="tx2"/>
                </a:solidFill>
              </a:rPr>
              <a:t>Insert new documents or clone existing documents</a:t>
            </a:r>
          </a:p>
          <a:p>
            <a:pPr marL="285750" indent="-285750">
              <a:lnSpc>
                <a:spcPct val="110000"/>
              </a:lnSpc>
              <a:buClr>
                <a:schemeClr val="accent1"/>
              </a:buClr>
              <a:buFont typeface="Arial" charset="0"/>
              <a:buChar char="•"/>
            </a:pPr>
            <a:endParaRPr lang="en-US" sz="1100" dirty="0">
              <a:solidFill>
                <a:schemeClr val="tx2"/>
              </a:solidFill>
            </a:endParaRPr>
          </a:p>
          <a:p>
            <a:pPr marL="285750" indent="-285750">
              <a:lnSpc>
                <a:spcPct val="110000"/>
              </a:lnSpc>
              <a:buClr>
                <a:schemeClr val="accent1"/>
              </a:buClr>
              <a:buFont typeface="Arial" charset="0"/>
              <a:buChar char="•"/>
            </a:pPr>
            <a:r>
              <a:rPr lang="en-US" sz="1100" dirty="0" smtClean="0">
                <a:solidFill>
                  <a:schemeClr val="tx2"/>
                </a:solidFill>
              </a:rPr>
              <a:t>Modify documents in place using the powerful visual editor</a:t>
            </a:r>
          </a:p>
          <a:p>
            <a:pPr marL="285750" indent="-285750">
              <a:lnSpc>
                <a:spcPct val="110000"/>
              </a:lnSpc>
              <a:buClr>
                <a:schemeClr val="accent1"/>
              </a:buClr>
              <a:buFont typeface="Arial" charset="0"/>
              <a:buChar char="•"/>
            </a:pPr>
            <a:endParaRPr lang="en-US" sz="1100" dirty="0">
              <a:solidFill>
                <a:schemeClr val="tx2"/>
              </a:solidFill>
            </a:endParaRPr>
          </a:p>
          <a:p>
            <a:pPr marL="285750" indent="-285750">
              <a:lnSpc>
                <a:spcPct val="110000"/>
              </a:lnSpc>
              <a:buClr>
                <a:schemeClr val="accent1"/>
              </a:buClr>
              <a:buFont typeface="Arial" charset="0"/>
              <a:buChar char="•"/>
            </a:pPr>
            <a:r>
              <a:rPr lang="en-US" sz="1100" dirty="0" smtClean="0">
                <a:solidFill>
                  <a:schemeClr val="tx2"/>
                </a:solidFill>
              </a:rPr>
              <a:t>Delete documents in just a few clicks</a:t>
            </a:r>
          </a:p>
          <a:p>
            <a:pPr marL="285750" indent="-285750">
              <a:lnSpc>
                <a:spcPct val="110000"/>
              </a:lnSpc>
              <a:buClr>
                <a:schemeClr val="accent1"/>
              </a:buClr>
              <a:buFont typeface="Arial" charset="0"/>
              <a:buChar char="•"/>
            </a:pPr>
            <a:endParaRPr lang="en-US" sz="1100" dirty="0">
              <a:solidFill>
                <a:schemeClr val="tx2"/>
              </a:solidFill>
            </a:endParaRPr>
          </a:p>
          <a:p>
            <a:pPr>
              <a:buClr>
                <a:schemeClr val="accent1"/>
              </a:buClr>
            </a:pPr>
            <a:endParaRPr lang="en-US" sz="1400" dirty="0">
              <a:solidFill>
                <a:schemeClr val="tx2"/>
              </a:solidFill>
            </a:endParaRPr>
          </a:p>
          <a:p>
            <a:pPr marL="285750" indent="-285750">
              <a:buClr>
                <a:schemeClr val="accent1"/>
              </a:buClr>
              <a:buFont typeface="Arial" charset="0"/>
              <a:buChar char="•"/>
            </a:pPr>
            <a:endParaRPr lang="en-US" sz="1400" dirty="0">
              <a:solidFill>
                <a:schemeClr val="tx2"/>
              </a:solidFill>
            </a:endParaRPr>
          </a:p>
          <a:p>
            <a:pPr marL="285750" indent="-285750">
              <a:buClr>
                <a:schemeClr val="accent1"/>
              </a:buClr>
              <a:buFont typeface="Arial" charset="0"/>
              <a:buChar char="•"/>
            </a:pPr>
            <a:endParaRPr lang="en-US" sz="1400" dirty="0">
              <a:solidFill>
                <a:schemeClr val="tx2"/>
              </a:solidFill>
            </a:endParaRPr>
          </a:p>
          <a:p>
            <a:pPr>
              <a:buClr>
                <a:schemeClr val="accent1"/>
              </a:buClr>
            </a:pPr>
            <a:endParaRPr lang="en-US" sz="1400" dirty="0" smtClean="0">
              <a:solidFill>
                <a:schemeClr val="tx2"/>
              </a:solidFill>
            </a:endParaRPr>
          </a:p>
          <a:p>
            <a:endParaRPr lang="en-US" sz="1400" dirty="0">
              <a:solidFill>
                <a:schemeClr val="tx2"/>
              </a:solidFill>
            </a:endParaRPr>
          </a:p>
        </p:txBody>
      </p:sp>
      <p:sp>
        <p:nvSpPr>
          <p:cNvPr id="27" name="TextBox 26"/>
          <p:cNvSpPr txBox="1"/>
          <p:nvPr/>
        </p:nvSpPr>
        <p:spPr>
          <a:xfrm>
            <a:off x="7696200" y="1828800"/>
            <a:ext cx="1236236" cy="762000"/>
          </a:xfrm>
          <a:prstGeom prst="rect">
            <a:avLst/>
          </a:prstGeom>
          <a:noFill/>
        </p:spPr>
        <p:txBody>
          <a:bodyPr wrap="none" numCol="1" rtlCol="0" anchor="ctr">
            <a:normAutofit/>
          </a:bodyPr>
          <a:lstStyle/>
          <a:p>
            <a:pPr algn="ctr"/>
            <a:r>
              <a:rPr lang="en-US" sz="1400" dirty="0" smtClean="0">
                <a:solidFill>
                  <a:schemeClr val="tx2"/>
                </a:solidFill>
                <a:latin typeface="+mj-lt"/>
              </a:rPr>
              <a:t>Insert, Modify, &amp; </a:t>
            </a:r>
          </a:p>
          <a:p>
            <a:pPr algn="ctr"/>
            <a:r>
              <a:rPr lang="en-US" sz="1400" dirty="0" smtClean="0">
                <a:solidFill>
                  <a:schemeClr val="tx2"/>
                </a:solidFill>
                <a:latin typeface="+mj-lt"/>
              </a:rPr>
              <a:t>Delete</a:t>
            </a:r>
            <a:endParaRPr lang="en-US" sz="1400" dirty="0">
              <a:latin typeface="+mj-lt"/>
            </a:endParaRPr>
          </a:p>
        </p:txBody>
      </p:sp>
    </p:spTree>
    <p:extLst>
      <p:ext uri="{BB962C8B-B14F-4D97-AF65-F5344CB8AC3E}">
        <p14:creationId xmlns:p14="http://schemas.microsoft.com/office/powerpoint/2010/main" val="3560851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658600" cy="1325563"/>
          </a:xfrm>
        </p:spPr>
        <p:txBody>
          <a:bodyPr numCol="1">
            <a:normAutofit/>
          </a:bodyPr>
          <a:lstStyle/>
          <a:p>
            <a:r>
              <a:rPr lang="en-US" sz="4000" dirty="0" smtClean="0">
                <a:solidFill>
                  <a:srgbClr val="42494F"/>
                </a:solidFill>
              </a:rPr>
              <a:t>MongoDB Compass</a:t>
            </a:r>
            <a:endParaRPr lang="en-US" sz="4000" dirty="0">
              <a:solidFill>
                <a:srgbClr val="42494F"/>
              </a:solidFill>
            </a:endParaRPr>
          </a:p>
        </p:txBody>
      </p:sp>
      <p:sp>
        <p:nvSpPr>
          <p:cNvPr id="8" name="TextBox 7"/>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Visualize and explore</a:t>
            </a:r>
            <a:endParaRPr lang="en-US" dirty="0">
              <a:solidFill>
                <a:schemeClr val="tx2">
                  <a:lumMod val="60000"/>
                  <a:lumOff val="40000"/>
                </a:schemeClr>
              </a:solidFill>
              <a:latin typeface="+mj-lt"/>
            </a:endParaRPr>
          </a:p>
        </p:txBody>
      </p:sp>
      <p:cxnSp>
        <p:nvCxnSpPr>
          <p:cNvPr id="9" name="Straight Connector 8"/>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38800" y="2399534"/>
            <a:ext cx="5783628" cy="3799090"/>
          </a:xfrm>
          <a:prstGeom prst="rect">
            <a:avLst/>
          </a:prstGeom>
          <a:noFill/>
        </p:spPr>
        <p:txBody>
          <a:bodyPr wrap="square" numCol="1" rtlCol="0" anchor="ctr">
            <a:normAutofit fontScale="62500" lnSpcReduction="20000"/>
          </a:bodyPr>
          <a:lstStyle/>
          <a:p>
            <a:pPr>
              <a:lnSpc>
                <a:spcPct val="150000"/>
              </a:lnSpc>
            </a:pPr>
            <a:endParaRPr lang="en-US" sz="2500" dirty="0" smtClean="0">
              <a:solidFill>
                <a:schemeClr val="tx2"/>
              </a:solidFill>
            </a:endParaRPr>
          </a:p>
          <a:p>
            <a:pPr marL="285750" indent="-285750">
              <a:lnSpc>
                <a:spcPct val="120000"/>
              </a:lnSpc>
              <a:buClr>
                <a:schemeClr val="accent1"/>
              </a:buClr>
              <a:buFont typeface="Arial" charset="0"/>
              <a:buChar char="•"/>
            </a:pPr>
            <a:r>
              <a:rPr lang="en-US" sz="2500" dirty="0" smtClean="0">
                <a:solidFill>
                  <a:schemeClr val="tx2"/>
                </a:solidFill>
              </a:rPr>
              <a:t>Visually explore the structure of your data to understand the schema and identify anomalies </a:t>
            </a:r>
          </a:p>
          <a:p>
            <a:pPr marL="285750" indent="-285750">
              <a:lnSpc>
                <a:spcPct val="120000"/>
              </a:lnSpc>
              <a:buClr>
                <a:schemeClr val="accent1"/>
              </a:buClr>
              <a:buFont typeface="Arial" charset="0"/>
              <a:buChar char="•"/>
            </a:pPr>
            <a:endParaRPr lang="en-US" sz="2500" dirty="0" smtClean="0">
              <a:solidFill>
                <a:schemeClr val="tx2"/>
              </a:solidFill>
            </a:endParaRPr>
          </a:p>
          <a:p>
            <a:pPr marL="285750" indent="-285750">
              <a:lnSpc>
                <a:spcPct val="120000"/>
              </a:lnSpc>
              <a:buClr>
                <a:schemeClr val="accent1"/>
              </a:buClr>
              <a:buFont typeface="Arial" charset="0"/>
              <a:buChar char="•"/>
            </a:pPr>
            <a:r>
              <a:rPr lang="en-US" sz="2500" dirty="0" smtClean="0">
                <a:solidFill>
                  <a:schemeClr val="tx2"/>
                </a:solidFill>
              </a:rPr>
              <a:t>Gain insights with histograms that display the distribution of values across your fields </a:t>
            </a:r>
          </a:p>
          <a:p>
            <a:pPr marL="285750" indent="-285750">
              <a:lnSpc>
                <a:spcPct val="120000"/>
              </a:lnSpc>
              <a:buClr>
                <a:schemeClr val="accent1"/>
              </a:buClr>
              <a:buFont typeface="Arial" charset="0"/>
              <a:buChar char="•"/>
            </a:pPr>
            <a:endParaRPr lang="en-US" sz="2500" dirty="0" smtClean="0">
              <a:solidFill>
                <a:schemeClr val="tx2"/>
              </a:solidFill>
            </a:endParaRPr>
          </a:p>
          <a:p>
            <a:pPr marL="285750" indent="-285750">
              <a:lnSpc>
                <a:spcPct val="120000"/>
              </a:lnSpc>
              <a:buClr>
                <a:schemeClr val="accent1"/>
              </a:buClr>
              <a:buFont typeface="Arial" charset="0"/>
              <a:buChar char="•"/>
            </a:pPr>
            <a:r>
              <a:rPr lang="en-US" sz="2500" dirty="0" smtClean="0">
                <a:solidFill>
                  <a:schemeClr val="tx2"/>
                </a:solidFill>
              </a:rPr>
              <a:t>Perform ad hoc complex queries with just a few clicks </a:t>
            </a:r>
          </a:p>
          <a:p>
            <a:pPr marL="285750" indent="-285750">
              <a:lnSpc>
                <a:spcPct val="150000"/>
              </a:lnSpc>
              <a:buClr>
                <a:schemeClr val="accent1"/>
              </a:buClr>
              <a:buFont typeface="Arial" charset="0"/>
              <a:buChar char="•"/>
            </a:pPr>
            <a:endParaRPr lang="en-US" sz="2500" b="1"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pic>
        <p:nvPicPr>
          <p:cNvPr id="13" name="Picture 12" descr="compass-scree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08412"/>
            <a:ext cx="3926822" cy="2529029"/>
          </a:xfrm>
          <a:prstGeom prst="rect">
            <a:avLst/>
          </a:prstGeom>
          <a:ln>
            <a:solidFill>
              <a:schemeClr val="tx2">
                <a:alpha val="50000"/>
              </a:schemeClr>
            </a:solidFill>
          </a:ln>
          <a:effectLst/>
        </p:spPr>
      </p:pic>
    </p:spTree>
    <p:extLst>
      <p:ext uri="{BB962C8B-B14F-4D97-AF65-F5344CB8AC3E}">
        <p14:creationId xmlns:p14="http://schemas.microsoft.com/office/powerpoint/2010/main" val="207583038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658600" cy="1325563"/>
          </a:xfrm>
        </p:spPr>
        <p:txBody>
          <a:bodyPr numCol="1">
            <a:normAutofit/>
          </a:bodyPr>
          <a:lstStyle/>
          <a:p>
            <a:r>
              <a:rPr lang="en-US" sz="4000" dirty="0" smtClean="0">
                <a:solidFill>
                  <a:srgbClr val="42494F"/>
                </a:solidFill>
              </a:rPr>
              <a:t>MongoDB Compass</a:t>
            </a:r>
            <a:endParaRPr lang="en-US" sz="4000" dirty="0">
              <a:solidFill>
                <a:srgbClr val="42494F"/>
              </a:solidFill>
            </a:endParaRPr>
          </a:p>
        </p:txBody>
      </p:sp>
      <p:sp>
        <p:nvSpPr>
          <p:cNvPr id="8" name="TextBox 7"/>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Visualize and explore: Interactive maps for geospatial data </a:t>
            </a:r>
            <a:endParaRPr lang="en-US" dirty="0">
              <a:solidFill>
                <a:schemeClr val="tx2">
                  <a:lumMod val="60000"/>
                  <a:lumOff val="40000"/>
                </a:schemeClr>
              </a:solidFill>
              <a:latin typeface="+mj-lt"/>
            </a:endParaRPr>
          </a:p>
        </p:txBody>
      </p:sp>
      <p:cxnSp>
        <p:nvCxnSpPr>
          <p:cNvPr id="9" name="Straight Connector 8"/>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38800" y="2399534"/>
            <a:ext cx="5783628" cy="3799090"/>
          </a:xfrm>
          <a:prstGeom prst="rect">
            <a:avLst/>
          </a:prstGeom>
          <a:noFill/>
        </p:spPr>
        <p:txBody>
          <a:bodyPr wrap="square" numCol="1" rtlCol="0" anchor="ctr">
            <a:normAutofit fontScale="70000" lnSpcReduction="20000"/>
          </a:bodyPr>
          <a:lstStyle/>
          <a:p>
            <a:pPr>
              <a:lnSpc>
                <a:spcPct val="120000"/>
              </a:lnSpc>
              <a:buClr>
                <a:schemeClr val="accent1"/>
              </a:buClr>
            </a:pPr>
            <a:r>
              <a:rPr lang="en-US" sz="2200" dirty="0" smtClean="0">
                <a:solidFill>
                  <a:schemeClr val="tx2"/>
                </a:solidFill>
              </a:rPr>
              <a:t>MongoDB Compass is the best way to visualize, understand, and work with your geospatial data. </a:t>
            </a:r>
          </a:p>
          <a:p>
            <a:pPr marL="285750" indent="-285750">
              <a:lnSpc>
                <a:spcPct val="120000"/>
              </a:lnSpc>
              <a:buClr>
                <a:schemeClr val="accent1"/>
              </a:buClr>
              <a:buFont typeface="Arial" charset="0"/>
              <a:buChar char="•"/>
            </a:pPr>
            <a:endParaRPr lang="en-US" sz="2200" dirty="0" smtClean="0">
              <a:solidFill>
                <a:schemeClr val="tx2"/>
              </a:solidFill>
            </a:endParaRPr>
          </a:p>
          <a:p>
            <a:pPr marL="285750" indent="-285750">
              <a:lnSpc>
                <a:spcPct val="120000"/>
              </a:lnSpc>
              <a:buClr>
                <a:schemeClr val="accent1"/>
              </a:buClr>
              <a:buFont typeface="Arial" charset="0"/>
              <a:buChar char="•"/>
            </a:pPr>
            <a:r>
              <a:rPr lang="en-US" sz="2200" dirty="0" smtClean="0">
                <a:solidFill>
                  <a:schemeClr val="tx2"/>
                </a:solidFill>
              </a:rPr>
              <a:t>Compass detects your geospatial data and populates it on an interactive map </a:t>
            </a:r>
          </a:p>
          <a:p>
            <a:pPr marL="285750" indent="-285750">
              <a:lnSpc>
                <a:spcPct val="120000"/>
              </a:lnSpc>
              <a:buClr>
                <a:schemeClr val="accent1"/>
              </a:buClr>
              <a:buFont typeface="Arial" charset="0"/>
              <a:buChar char="•"/>
            </a:pPr>
            <a:endParaRPr lang="en-US" sz="2200" dirty="0" smtClean="0">
              <a:solidFill>
                <a:schemeClr val="tx2"/>
              </a:solidFill>
            </a:endParaRPr>
          </a:p>
          <a:p>
            <a:pPr marL="285750" indent="-285750">
              <a:lnSpc>
                <a:spcPct val="120000"/>
              </a:lnSpc>
              <a:buClr>
                <a:schemeClr val="accent1"/>
              </a:buClr>
              <a:buFont typeface="Arial" charset="0"/>
              <a:buChar char="•"/>
            </a:pPr>
            <a:r>
              <a:rPr lang="en-US" sz="2200" dirty="0" smtClean="0">
                <a:solidFill>
                  <a:schemeClr val="tx2"/>
                </a:solidFill>
              </a:rPr>
              <a:t>Automatically generate geospatial queries by drawing on the interactive map with your mouse</a:t>
            </a:r>
          </a:p>
          <a:p>
            <a:pPr marL="285750" indent="-285750">
              <a:lnSpc>
                <a:spcPct val="120000"/>
              </a:lnSpc>
              <a:buClr>
                <a:schemeClr val="accent1"/>
              </a:buClr>
              <a:buFont typeface="Arial" charset="0"/>
              <a:buChar char="•"/>
            </a:pPr>
            <a:endParaRPr lang="en-US" sz="2200" dirty="0">
              <a:solidFill>
                <a:schemeClr val="tx2"/>
              </a:solidFill>
            </a:endParaRPr>
          </a:p>
          <a:p>
            <a:pPr marL="285750" indent="-285750">
              <a:lnSpc>
                <a:spcPct val="120000"/>
              </a:lnSpc>
              <a:buClr>
                <a:schemeClr val="accent1"/>
              </a:buClr>
              <a:buFont typeface="Arial" charset="0"/>
              <a:buChar char="•"/>
            </a:pPr>
            <a:r>
              <a:rPr lang="en-US" sz="2200" dirty="0" smtClean="0">
                <a:solidFill>
                  <a:schemeClr val="tx2"/>
                </a:solidFill>
              </a:rPr>
              <a:t>Use Compass to significantly reduce the effort required when working with geospatial data</a:t>
            </a:r>
            <a:endParaRPr lang="en-US" sz="22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pic>
        <p:nvPicPr>
          <p:cNvPr id="3" name="Picture 2" descr="compass-screen-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11907"/>
            <a:ext cx="3926822" cy="2529029"/>
          </a:xfrm>
          <a:prstGeom prst="rect">
            <a:avLst/>
          </a:prstGeom>
          <a:ln>
            <a:solidFill>
              <a:schemeClr val="tx2">
                <a:alpha val="50000"/>
              </a:schemeClr>
            </a:solidFill>
          </a:ln>
        </p:spPr>
      </p:pic>
      <p:sp>
        <p:nvSpPr>
          <p:cNvPr id="11" name="TextBox 10"/>
          <p:cNvSpPr txBox="1"/>
          <p:nvPr/>
        </p:nvSpPr>
        <p:spPr>
          <a:xfrm>
            <a:off x="4811609" y="6430089"/>
            <a:ext cx="7010400" cy="230832"/>
          </a:xfrm>
          <a:prstGeom prst="rect">
            <a:avLst/>
          </a:prstGeom>
          <a:noFill/>
        </p:spPr>
        <p:txBody>
          <a:bodyPr wrap="square" rtlCol="0">
            <a:spAutoFit/>
          </a:bodyPr>
          <a:lstStyle/>
          <a:p>
            <a:pPr algn="r"/>
            <a:r>
              <a:rPr lang="en-US" sz="900" dirty="0" smtClean="0">
                <a:solidFill>
                  <a:schemeClr val="tx2"/>
                </a:solidFill>
              </a:rPr>
              <a:t>Interactive maps for geospatial data are currently in beta.  </a:t>
            </a:r>
            <a:endParaRPr lang="en-US" sz="900" dirty="0">
              <a:solidFill>
                <a:schemeClr val="tx2"/>
              </a:solidFill>
            </a:endParaRPr>
          </a:p>
        </p:txBody>
      </p:sp>
    </p:spTree>
    <p:extLst>
      <p:ext uri="{BB962C8B-B14F-4D97-AF65-F5344CB8AC3E}">
        <p14:creationId xmlns:p14="http://schemas.microsoft.com/office/powerpoint/2010/main" val="33282141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wslideb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34543"/>
          </a:xfrm>
          <a:prstGeom prst="rect">
            <a:avLst/>
          </a:prstGeom>
        </p:spPr>
      </p:pic>
      <p:sp>
        <p:nvSpPr>
          <p:cNvPr id="5" name="Rectangle 4"/>
          <p:cNvSpPr/>
          <p:nvPr/>
        </p:nvSpPr>
        <p:spPr>
          <a:xfrm>
            <a:off x="0" y="-23456"/>
            <a:ext cx="12192000" cy="6857999"/>
          </a:xfrm>
          <a:prstGeom prst="rect">
            <a:avLst/>
          </a:prstGeom>
          <a:solidFill>
            <a:srgbClr val="242423">
              <a:alpha val="78000"/>
            </a:srgbClr>
          </a:solidFill>
          <a:ln>
            <a:noFill/>
          </a:ln>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endParaRPr lang="en-US" dirty="0"/>
          </a:p>
        </p:txBody>
      </p:sp>
      <p:sp>
        <p:nvSpPr>
          <p:cNvPr id="3" name="Content Placeholder 2"/>
          <p:cNvSpPr>
            <a:spLocks noGrp="1"/>
          </p:cNvSpPr>
          <p:nvPr>
            <p:ph idx="1"/>
          </p:nvPr>
        </p:nvSpPr>
        <p:spPr>
          <a:xfrm>
            <a:off x="3520117" y="1803400"/>
            <a:ext cx="6081087" cy="4386343"/>
          </a:xfrm>
        </p:spPr>
        <p:txBody>
          <a:bodyPr>
            <a:normAutofit fontScale="92500" lnSpcReduction="20000"/>
          </a:bodyPr>
          <a:lstStyle/>
          <a:p>
            <a:pPr marL="0" indent="0">
              <a:lnSpc>
                <a:spcPct val="200000"/>
              </a:lnSpc>
              <a:buNone/>
            </a:pPr>
            <a:r>
              <a:rPr lang="en-US" sz="1900" dirty="0">
                <a:solidFill>
                  <a:srgbClr val="FFFFFF"/>
                </a:solidFill>
              </a:rPr>
              <a:t>4</a:t>
            </a:r>
            <a:r>
              <a:rPr lang="en-US" sz="1900" dirty="0" smtClean="0">
                <a:solidFill>
                  <a:srgbClr val="FFFFFF"/>
                </a:solidFill>
              </a:rPr>
              <a:t>0 </a:t>
            </a:r>
            <a:r>
              <a:rPr lang="en-US" sz="1900" dirty="0">
                <a:solidFill>
                  <a:srgbClr val="FFFFFF"/>
                </a:solidFill>
              </a:rPr>
              <a:t>of the Top Financial Services Institutions</a:t>
            </a:r>
          </a:p>
          <a:p>
            <a:pPr marL="0" indent="0">
              <a:lnSpc>
                <a:spcPct val="200000"/>
              </a:lnSpc>
              <a:buNone/>
            </a:pPr>
            <a:r>
              <a:rPr lang="en-US" sz="1900" dirty="0">
                <a:solidFill>
                  <a:srgbClr val="FFFFFF"/>
                </a:solidFill>
              </a:rPr>
              <a:t>15 of the Top Retailers</a:t>
            </a:r>
          </a:p>
          <a:p>
            <a:pPr marL="0" indent="0">
              <a:lnSpc>
                <a:spcPct val="200000"/>
              </a:lnSpc>
              <a:buNone/>
            </a:pPr>
            <a:r>
              <a:rPr lang="en-US" sz="1900" dirty="0">
                <a:solidFill>
                  <a:srgbClr val="FFFFFF"/>
                </a:solidFill>
              </a:rPr>
              <a:t>15 of the Top </a:t>
            </a:r>
            <a:r>
              <a:rPr lang="en-US" sz="1900" dirty="0" err="1">
                <a:solidFill>
                  <a:srgbClr val="FFFFFF"/>
                </a:solidFill>
              </a:rPr>
              <a:t>Telcos</a:t>
            </a:r>
            <a:endParaRPr lang="en-US" sz="1900" dirty="0">
              <a:solidFill>
                <a:srgbClr val="FFFFFF"/>
              </a:solidFill>
            </a:endParaRPr>
          </a:p>
          <a:p>
            <a:pPr marL="0" indent="0">
              <a:lnSpc>
                <a:spcPct val="200000"/>
              </a:lnSpc>
              <a:buNone/>
            </a:pPr>
            <a:r>
              <a:rPr lang="en-US" sz="1900" dirty="0">
                <a:solidFill>
                  <a:srgbClr val="FFFFFF"/>
                </a:solidFill>
              </a:rPr>
              <a:t>15 of the Top Technology Companies</a:t>
            </a:r>
          </a:p>
          <a:p>
            <a:pPr marL="0" indent="0">
              <a:lnSpc>
                <a:spcPct val="200000"/>
              </a:lnSpc>
              <a:buNone/>
            </a:pPr>
            <a:r>
              <a:rPr lang="en-US" sz="1900" dirty="0">
                <a:solidFill>
                  <a:srgbClr val="FFFFFF"/>
                </a:solidFill>
              </a:rPr>
              <a:t>15 of the Top Healthcare Companies</a:t>
            </a:r>
          </a:p>
          <a:p>
            <a:pPr marL="0" indent="0">
              <a:lnSpc>
                <a:spcPct val="200000"/>
              </a:lnSpc>
              <a:buNone/>
            </a:pPr>
            <a:r>
              <a:rPr lang="en-US" sz="1900" dirty="0" smtClean="0">
                <a:solidFill>
                  <a:srgbClr val="FFFFFF"/>
                </a:solidFill>
              </a:rPr>
              <a:t>10 </a:t>
            </a:r>
            <a:r>
              <a:rPr lang="en-US" sz="1900" dirty="0">
                <a:solidFill>
                  <a:srgbClr val="FFFFFF"/>
                </a:solidFill>
              </a:rPr>
              <a:t>of the Top Electronics Companies</a:t>
            </a:r>
          </a:p>
          <a:p>
            <a:pPr marL="0" indent="0">
              <a:lnSpc>
                <a:spcPct val="200000"/>
              </a:lnSpc>
              <a:buNone/>
            </a:pPr>
            <a:r>
              <a:rPr lang="en-US" sz="1900" dirty="0">
                <a:solidFill>
                  <a:srgbClr val="FFFFFF"/>
                </a:solidFill>
              </a:rPr>
              <a:t>10 of the Top Media and Entertainment </a:t>
            </a:r>
            <a:r>
              <a:rPr lang="en-US" sz="1900" dirty="0" smtClean="0">
                <a:solidFill>
                  <a:srgbClr val="FFFFFF"/>
                </a:solidFill>
              </a:rPr>
              <a:t>Companies</a:t>
            </a:r>
            <a:endParaRPr lang="en-US" sz="1900" dirty="0">
              <a:solidFill>
                <a:srgbClr val="FFFFFF"/>
              </a:solidFill>
            </a:endParaRPr>
          </a:p>
        </p:txBody>
      </p:sp>
      <p:sp>
        <p:nvSpPr>
          <p:cNvPr id="8" name="Title 3"/>
          <p:cNvSpPr txBox="1">
            <a:spLocks/>
          </p:cNvSpPr>
          <p:nvPr/>
        </p:nvSpPr>
        <p:spPr>
          <a:xfrm>
            <a:off x="812800" y="477839"/>
            <a:ext cx="10972800" cy="1143000"/>
          </a:xfrm>
          <a:prstGeom prst="rect">
            <a:avLst/>
          </a:prstGeom>
        </p:spPr>
        <p:txBody>
          <a:bodyPr vert="horz" lIns="121917" tIns="60958" rIns="121917" bIns="60958" rtlCol="0" anchor="ctr">
            <a:normAutofit/>
          </a:bodyPr>
          <a:lstStyle>
            <a:lvl1pPr algn="ctr" defTabSz="457200" rtl="0" eaLnBrk="1" latinLnBrk="0" hangingPunct="1">
              <a:spcBef>
                <a:spcPct val="0"/>
              </a:spcBef>
              <a:buNone/>
              <a:defRPr sz="3600" b="1" kern="1200" spc="-150">
                <a:solidFill>
                  <a:srgbClr val="242423"/>
                </a:solidFill>
                <a:latin typeface="Arial"/>
                <a:ea typeface="+mj-ea"/>
                <a:cs typeface="Arial"/>
              </a:defRPr>
            </a:lvl1pPr>
          </a:lstStyle>
          <a:p>
            <a:pPr algn="l"/>
            <a:r>
              <a:rPr lang="en-US" sz="4400" dirty="0" smtClean="0">
                <a:solidFill>
                  <a:schemeClr val="bg1"/>
                </a:solidFill>
              </a:rPr>
              <a:t>Fortune 500 &amp; Global 500</a:t>
            </a:r>
            <a:endParaRPr lang="en-US" sz="4400" dirty="0">
              <a:solidFill>
                <a:schemeClr val="bg1"/>
              </a:solidFill>
            </a:endParaRPr>
          </a:p>
        </p:txBody>
      </p:sp>
    </p:spTree>
    <p:extLst>
      <p:ext uri="{BB962C8B-B14F-4D97-AF65-F5344CB8AC3E}">
        <p14:creationId xmlns:p14="http://schemas.microsoft.com/office/powerpoint/2010/main" val="1245134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658600" cy="1325563"/>
          </a:xfrm>
        </p:spPr>
        <p:txBody>
          <a:bodyPr numCol="1">
            <a:normAutofit/>
          </a:bodyPr>
          <a:lstStyle/>
          <a:p>
            <a:r>
              <a:rPr lang="en-US" sz="4000" dirty="0" smtClean="0">
                <a:solidFill>
                  <a:srgbClr val="42494F"/>
                </a:solidFill>
              </a:rPr>
              <a:t>MongoDB Compass</a:t>
            </a:r>
            <a:endParaRPr lang="en-US" sz="4000" dirty="0">
              <a:solidFill>
                <a:srgbClr val="42494F"/>
              </a:solidFill>
            </a:endParaRPr>
          </a:p>
        </p:txBody>
      </p:sp>
      <p:sp>
        <p:nvSpPr>
          <p:cNvPr id="8" name="TextBox 7"/>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Insert, modify &amp; delete: Full CRUD functionality </a:t>
            </a:r>
            <a:endParaRPr lang="en-US" dirty="0">
              <a:solidFill>
                <a:schemeClr val="tx2">
                  <a:lumMod val="60000"/>
                  <a:lumOff val="40000"/>
                </a:schemeClr>
              </a:solidFill>
              <a:latin typeface="+mj-lt"/>
            </a:endParaRPr>
          </a:p>
        </p:txBody>
      </p:sp>
      <p:cxnSp>
        <p:nvCxnSpPr>
          <p:cNvPr id="9" name="Straight Connector 8"/>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38800" y="2399534"/>
            <a:ext cx="5783628" cy="3799090"/>
          </a:xfrm>
          <a:prstGeom prst="rect">
            <a:avLst/>
          </a:prstGeom>
          <a:noFill/>
        </p:spPr>
        <p:txBody>
          <a:bodyPr wrap="square" numCol="1" rtlCol="0" anchor="ctr">
            <a:normAutofit fontScale="55000" lnSpcReduction="20000"/>
          </a:bodyPr>
          <a:lstStyle/>
          <a:p>
            <a:pPr>
              <a:lnSpc>
                <a:spcPct val="150000"/>
              </a:lnSpc>
            </a:pPr>
            <a:endParaRPr lang="en-US" sz="2500" dirty="0" smtClean="0">
              <a:solidFill>
                <a:schemeClr val="tx2"/>
              </a:solidFill>
            </a:endParaRPr>
          </a:p>
          <a:p>
            <a:pPr>
              <a:lnSpc>
                <a:spcPct val="150000"/>
              </a:lnSpc>
            </a:pPr>
            <a:r>
              <a:rPr lang="en-US" sz="2900" dirty="0" smtClean="0">
                <a:solidFill>
                  <a:schemeClr val="tx2"/>
                </a:solidFill>
              </a:rPr>
              <a:t>Modify your data using MongoDB Compass.  </a:t>
            </a:r>
          </a:p>
          <a:p>
            <a:pPr>
              <a:lnSpc>
                <a:spcPct val="150000"/>
              </a:lnSpc>
            </a:pPr>
            <a:endParaRPr lang="en-US" sz="2900" dirty="0" smtClean="0">
              <a:solidFill>
                <a:schemeClr val="tx2"/>
              </a:solidFill>
            </a:endParaRPr>
          </a:p>
          <a:p>
            <a:pPr marL="285750" indent="-285750">
              <a:lnSpc>
                <a:spcPct val="120000"/>
              </a:lnSpc>
              <a:buClr>
                <a:schemeClr val="accent1"/>
              </a:buClr>
              <a:buFont typeface="Arial" charset="0"/>
              <a:buChar char="•"/>
            </a:pPr>
            <a:r>
              <a:rPr lang="en-US" sz="2900" dirty="0" smtClean="0">
                <a:solidFill>
                  <a:schemeClr val="tx2"/>
                </a:solidFill>
              </a:rPr>
              <a:t>Insert new documents or clone existing documents</a:t>
            </a:r>
          </a:p>
          <a:p>
            <a:pPr marL="285750" indent="-285750">
              <a:lnSpc>
                <a:spcPct val="120000"/>
              </a:lnSpc>
              <a:buClr>
                <a:schemeClr val="accent1"/>
              </a:buClr>
              <a:buFont typeface="Arial" charset="0"/>
              <a:buChar char="•"/>
            </a:pPr>
            <a:endParaRPr lang="en-US" sz="2900" dirty="0" smtClean="0">
              <a:solidFill>
                <a:schemeClr val="tx2"/>
              </a:solidFill>
            </a:endParaRPr>
          </a:p>
          <a:p>
            <a:pPr marL="285750" indent="-285750">
              <a:lnSpc>
                <a:spcPct val="120000"/>
              </a:lnSpc>
              <a:buClr>
                <a:schemeClr val="accent1"/>
              </a:buClr>
              <a:buFont typeface="Arial" charset="0"/>
              <a:buChar char="•"/>
            </a:pPr>
            <a:r>
              <a:rPr lang="en-US" sz="2900" dirty="0" smtClean="0">
                <a:solidFill>
                  <a:schemeClr val="tx2"/>
                </a:solidFill>
              </a:rPr>
              <a:t>Modify existing docume</a:t>
            </a:r>
            <a:r>
              <a:rPr lang="en-US" sz="2900" dirty="0" smtClean="0">
                <a:solidFill>
                  <a:srgbClr val="42494F"/>
                </a:solidFill>
              </a:rPr>
              <a:t>nts</a:t>
            </a:r>
            <a:r>
              <a:rPr lang="en-US" sz="2900" dirty="0" smtClean="0">
                <a:solidFill>
                  <a:schemeClr val="tx2"/>
                </a:solidFill>
              </a:rPr>
              <a:t> with greater confidence using the powerful visual editor </a:t>
            </a:r>
          </a:p>
          <a:p>
            <a:pPr marL="285750" indent="-285750">
              <a:lnSpc>
                <a:spcPct val="120000"/>
              </a:lnSpc>
              <a:buClr>
                <a:schemeClr val="accent1"/>
              </a:buClr>
              <a:buFont typeface="Arial" charset="0"/>
              <a:buChar char="•"/>
            </a:pPr>
            <a:endParaRPr lang="en-US" sz="2900" dirty="0" smtClean="0">
              <a:solidFill>
                <a:schemeClr val="tx2"/>
              </a:solidFill>
            </a:endParaRPr>
          </a:p>
          <a:p>
            <a:pPr marL="285750" indent="-285750">
              <a:lnSpc>
                <a:spcPct val="120000"/>
              </a:lnSpc>
              <a:buClr>
                <a:schemeClr val="accent1"/>
              </a:buClr>
              <a:buFont typeface="Arial" charset="0"/>
              <a:buChar char="•"/>
            </a:pPr>
            <a:r>
              <a:rPr lang="en-US" sz="2900" dirty="0" smtClean="0">
                <a:solidFill>
                  <a:schemeClr val="tx2"/>
                </a:solidFill>
              </a:rPr>
              <a:t>Delete documents in just a few clicks </a:t>
            </a:r>
          </a:p>
          <a:p>
            <a:pPr marL="285750" indent="-285750">
              <a:lnSpc>
                <a:spcPct val="150000"/>
              </a:lnSpc>
              <a:buClr>
                <a:schemeClr val="accent1"/>
              </a:buClr>
              <a:buFont typeface="Arial" charset="0"/>
              <a:buChar char="•"/>
            </a:pPr>
            <a:endParaRPr lang="en-US" sz="2900" b="1"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pic>
        <p:nvPicPr>
          <p:cNvPr id="10" name="Picture 9" descr="whate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1" y="3048000"/>
            <a:ext cx="3926822" cy="1746291"/>
          </a:xfrm>
          <a:prstGeom prst="rect">
            <a:avLst/>
          </a:prstGeom>
          <a:ln>
            <a:solidFill>
              <a:schemeClr val="tx2">
                <a:alpha val="50000"/>
              </a:schemeClr>
            </a:solidFill>
          </a:ln>
        </p:spPr>
      </p:pic>
      <p:sp>
        <p:nvSpPr>
          <p:cNvPr id="11" name="TextBox 10"/>
          <p:cNvSpPr txBox="1"/>
          <p:nvPr/>
        </p:nvSpPr>
        <p:spPr>
          <a:xfrm>
            <a:off x="4811609" y="6430089"/>
            <a:ext cx="7010400" cy="230832"/>
          </a:xfrm>
          <a:prstGeom prst="rect">
            <a:avLst/>
          </a:prstGeom>
          <a:noFill/>
        </p:spPr>
        <p:txBody>
          <a:bodyPr wrap="square" rtlCol="0">
            <a:spAutoFit/>
          </a:bodyPr>
          <a:lstStyle/>
          <a:p>
            <a:pPr algn="r"/>
            <a:r>
              <a:rPr lang="en-US" sz="900" dirty="0" smtClean="0">
                <a:solidFill>
                  <a:schemeClr val="tx2"/>
                </a:solidFill>
              </a:rPr>
              <a:t>Full CRUD functionality is currently in beta.  </a:t>
            </a:r>
            <a:endParaRPr lang="en-US" sz="900" dirty="0">
              <a:solidFill>
                <a:schemeClr val="tx2"/>
              </a:solidFill>
            </a:endParaRPr>
          </a:p>
        </p:txBody>
      </p:sp>
    </p:spTree>
    <p:extLst>
      <p:ext uri="{BB962C8B-B14F-4D97-AF65-F5344CB8AC3E}">
        <p14:creationId xmlns:p14="http://schemas.microsoft.com/office/powerpoint/2010/main" val="41551649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658600" cy="1325563"/>
          </a:xfrm>
        </p:spPr>
        <p:txBody>
          <a:bodyPr numCol="1">
            <a:normAutofit/>
          </a:bodyPr>
          <a:lstStyle/>
          <a:p>
            <a:r>
              <a:rPr lang="en-US" sz="4000" dirty="0" smtClean="0">
                <a:solidFill>
                  <a:srgbClr val="42494F"/>
                </a:solidFill>
              </a:rPr>
              <a:t>MongoDB Compass</a:t>
            </a:r>
            <a:endParaRPr lang="en-US" sz="4000" dirty="0">
              <a:solidFill>
                <a:srgbClr val="42494F"/>
              </a:solidFill>
            </a:endParaRPr>
          </a:p>
        </p:txBody>
      </p:sp>
      <p:sp>
        <p:nvSpPr>
          <p:cNvPr id="8" name="TextBox 7"/>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Debug and optimize: Visual explain plans</a:t>
            </a:r>
            <a:endParaRPr lang="en-US" dirty="0">
              <a:solidFill>
                <a:schemeClr val="tx2">
                  <a:lumMod val="60000"/>
                  <a:lumOff val="40000"/>
                </a:schemeClr>
              </a:solidFill>
              <a:latin typeface="+mj-lt"/>
            </a:endParaRPr>
          </a:p>
        </p:txBody>
      </p:sp>
      <p:cxnSp>
        <p:nvCxnSpPr>
          <p:cNvPr id="9" name="Straight Connector 8"/>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638800" y="2399534"/>
            <a:ext cx="5783628" cy="3799090"/>
          </a:xfrm>
          <a:prstGeom prst="rect">
            <a:avLst/>
          </a:prstGeom>
          <a:noFill/>
        </p:spPr>
        <p:txBody>
          <a:bodyPr wrap="square" numCol="1" rtlCol="0" anchor="ctr">
            <a:normAutofit fontScale="55000" lnSpcReduction="20000"/>
          </a:bodyPr>
          <a:lstStyle/>
          <a:p>
            <a:pPr>
              <a:lnSpc>
                <a:spcPct val="150000"/>
              </a:lnSpc>
              <a:buClr>
                <a:schemeClr val="accent1"/>
              </a:buClr>
            </a:pPr>
            <a:r>
              <a:rPr lang="en-US" sz="2900" dirty="0" smtClean="0">
                <a:solidFill>
                  <a:schemeClr val="tx2"/>
                </a:solidFill>
              </a:rPr>
              <a:t>Understand </a:t>
            </a:r>
            <a:r>
              <a:rPr lang="en-US" sz="2900" i="1" dirty="0" smtClean="0">
                <a:solidFill>
                  <a:schemeClr val="tx2"/>
                </a:solidFill>
              </a:rPr>
              <a:t>how</a:t>
            </a:r>
            <a:r>
              <a:rPr lang="en-US" sz="2900" dirty="0" smtClean="0">
                <a:solidFill>
                  <a:schemeClr val="tx2"/>
                </a:solidFill>
              </a:rPr>
              <a:t> queries are running through a GUI that allows you to easily identify and resolve performance issues.  </a:t>
            </a:r>
          </a:p>
          <a:p>
            <a:pPr marL="285750" indent="-285750">
              <a:lnSpc>
                <a:spcPct val="150000"/>
              </a:lnSpc>
              <a:buClr>
                <a:schemeClr val="accent1"/>
              </a:buClr>
              <a:buFont typeface="Arial" charset="0"/>
              <a:buChar char="•"/>
            </a:pPr>
            <a:endParaRPr lang="en-US" sz="2900" dirty="0" smtClean="0">
              <a:solidFill>
                <a:schemeClr val="tx2"/>
              </a:solidFill>
            </a:endParaRPr>
          </a:p>
          <a:p>
            <a:pPr marL="285750" indent="-285750">
              <a:lnSpc>
                <a:spcPct val="120000"/>
              </a:lnSpc>
              <a:buClr>
                <a:schemeClr val="accent1"/>
              </a:buClr>
              <a:buFont typeface="Arial" charset="0"/>
              <a:buChar char="•"/>
            </a:pPr>
            <a:r>
              <a:rPr lang="en-US" sz="2900" dirty="0" smtClean="0">
                <a:solidFill>
                  <a:schemeClr val="tx2"/>
                </a:solidFill>
              </a:rPr>
              <a:t>View key information about the execution plan of a query</a:t>
            </a:r>
          </a:p>
          <a:p>
            <a:pPr marL="285750" indent="-285750">
              <a:lnSpc>
                <a:spcPct val="120000"/>
              </a:lnSpc>
              <a:buClr>
                <a:schemeClr val="accent1"/>
              </a:buClr>
              <a:buFont typeface="Arial" charset="0"/>
              <a:buChar char="•"/>
            </a:pPr>
            <a:endParaRPr lang="en-US" sz="2900" dirty="0" smtClean="0">
              <a:solidFill>
                <a:schemeClr val="tx2"/>
              </a:solidFill>
            </a:endParaRPr>
          </a:p>
          <a:p>
            <a:pPr marL="285750" indent="-285750">
              <a:lnSpc>
                <a:spcPct val="120000"/>
              </a:lnSpc>
              <a:buClr>
                <a:schemeClr val="accent1"/>
              </a:buClr>
              <a:buFont typeface="Arial" charset="0"/>
              <a:buChar char="•"/>
            </a:pPr>
            <a:r>
              <a:rPr lang="en-US" sz="2900" dirty="0" smtClean="0">
                <a:solidFill>
                  <a:schemeClr val="tx2"/>
                </a:solidFill>
              </a:rPr>
              <a:t>Visualize different explain stages in an easy-to-understand tree format </a:t>
            </a:r>
          </a:p>
          <a:p>
            <a:pPr marL="285750" indent="-285750">
              <a:lnSpc>
                <a:spcPct val="150000"/>
              </a:lnSpc>
              <a:buClr>
                <a:schemeClr val="accent1"/>
              </a:buClr>
              <a:buFont typeface="Arial" charset="0"/>
              <a:buChar char="•"/>
            </a:pPr>
            <a:endParaRPr lang="en-US" sz="2900" b="1"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pic>
        <p:nvPicPr>
          <p:cNvPr id="10" name="Picture 9" descr="Screen Shot 2016-07-25 at 3.03.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08413"/>
            <a:ext cx="3926822" cy="2529029"/>
          </a:xfrm>
          <a:prstGeom prst="rect">
            <a:avLst/>
          </a:prstGeom>
          <a:ln>
            <a:solidFill>
              <a:schemeClr val="tx2">
                <a:alpha val="50000"/>
              </a:schemeClr>
            </a:solidFill>
          </a:ln>
        </p:spPr>
      </p:pic>
      <p:sp>
        <p:nvSpPr>
          <p:cNvPr id="12" name="TextBox 11"/>
          <p:cNvSpPr txBox="1"/>
          <p:nvPr/>
        </p:nvSpPr>
        <p:spPr>
          <a:xfrm>
            <a:off x="4811609" y="6430089"/>
            <a:ext cx="7010400" cy="230832"/>
          </a:xfrm>
          <a:prstGeom prst="rect">
            <a:avLst/>
          </a:prstGeom>
          <a:noFill/>
        </p:spPr>
        <p:txBody>
          <a:bodyPr wrap="square" rtlCol="0">
            <a:spAutoFit/>
          </a:bodyPr>
          <a:lstStyle/>
          <a:p>
            <a:pPr algn="r"/>
            <a:r>
              <a:rPr lang="en-US" sz="900" dirty="0" smtClean="0">
                <a:solidFill>
                  <a:schemeClr val="tx2"/>
                </a:solidFill>
              </a:rPr>
              <a:t>Visual explain plans are currently in beta.  </a:t>
            </a:r>
            <a:endParaRPr lang="en-US" sz="900" dirty="0">
              <a:solidFill>
                <a:schemeClr val="tx2"/>
              </a:solidFill>
            </a:endParaRPr>
          </a:p>
        </p:txBody>
      </p:sp>
    </p:spTree>
    <p:extLst>
      <p:ext uri="{BB962C8B-B14F-4D97-AF65-F5344CB8AC3E}">
        <p14:creationId xmlns:p14="http://schemas.microsoft.com/office/powerpoint/2010/main" val="39869741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11658600" cy="1325563"/>
          </a:xfrm>
        </p:spPr>
        <p:txBody>
          <a:bodyPr numCol="1">
            <a:normAutofit/>
          </a:bodyPr>
          <a:lstStyle/>
          <a:p>
            <a:r>
              <a:rPr lang="en-US" sz="4000" dirty="0" smtClean="0">
                <a:solidFill>
                  <a:srgbClr val="42494F"/>
                </a:solidFill>
              </a:rPr>
              <a:t>MongoDB Compass</a:t>
            </a:r>
            <a:endParaRPr lang="en-US" sz="4000" dirty="0">
              <a:solidFill>
                <a:srgbClr val="42494F"/>
              </a:solidFill>
            </a:endParaRPr>
          </a:p>
        </p:txBody>
      </p:sp>
      <p:sp>
        <p:nvSpPr>
          <p:cNvPr id="8" name="TextBox 7"/>
          <p:cNvSpPr txBox="1"/>
          <p:nvPr/>
        </p:nvSpPr>
        <p:spPr>
          <a:xfrm>
            <a:off x="423857" y="878305"/>
            <a:ext cx="6697181" cy="1143000"/>
          </a:xfrm>
          <a:prstGeom prst="rect">
            <a:avLst/>
          </a:prstGeom>
          <a:noFill/>
        </p:spPr>
        <p:txBody>
          <a:bodyPr wrap="none" numCol="1" rtlCol="0" anchor="ctr">
            <a:normAutofit/>
          </a:bodyPr>
          <a:lstStyle/>
          <a:p>
            <a:r>
              <a:rPr lang="en-US" dirty="0" smtClean="0">
                <a:solidFill>
                  <a:schemeClr val="tx2">
                    <a:lumMod val="60000"/>
                    <a:lumOff val="40000"/>
                  </a:schemeClr>
                </a:solidFill>
                <a:latin typeface="+mj-lt"/>
              </a:rPr>
              <a:t>Debug and optimize: Index details </a:t>
            </a:r>
            <a:endParaRPr lang="en-US" dirty="0">
              <a:solidFill>
                <a:schemeClr val="tx2">
                  <a:lumMod val="60000"/>
                  <a:lumOff val="40000"/>
                </a:schemeClr>
              </a:solidFill>
              <a:latin typeface="+mj-lt"/>
            </a:endParaRPr>
          </a:p>
        </p:txBody>
      </p:sp>
      <p:cxnSp>
        <p:nvCxnSpPr>
          <p:cNvPr id="9" name="Straight Connector 8"/>
          <p:cNvCxnSpPr/>
          <p:nvPr/>
        </p:nvCxnSpPr>
        <p:spPr>
          <a:xfrm>
            <a:off x="4800600" y="2399534"/>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562600" y="2399534"/>
            <a:ext cx="5859828" cy="3799090"/>
          </a:xfrm>
          <a:prstGeom prst="rect">
            <a:avLst/>
          </a:prstGeom>
          <a:noFill/>
        </p:spPr>
        <p:txBody>
          <a:bodyPr wrap="square" numCol="1" rtlCol="0" anchor="ctr">
            <a:normAutofit fontScale="25000" lnSpcReduction="20000"/>
          </a:bodyPr>
          <a:lstStyle/>
          <a:p>
            <a:pPr>
              <a:lnSpc>
                <a:spcPct val="150000"/>
              </a:lnSpc>
            </a:pPr>
            <a:r>
              <a:rPr lang="en-US" sz="5600" dirty="0" smtClean="0">
                <a:solidFill>
                  <a:schemeClr val="tx2"/>
                </a:solidFill>
              </a:rPr>
              <a:t>MongoDB Compass allows you to view index details for a given collection: </a:t>
            </a:r>
            <a:endParaRPr lang="en-US" sz="5600" strike="sngStrike" dirty="0" smtClean="0">
              <a:solidFill>
                <a:schemeClr val="tx2"/>
              </a:solidFill>
            </a:endParaRPr>
          </a:p>
          <a:p>
            <a:pPr>
              <a:lnSpc>
                <a:spcPct val="150000"/>
              </a:lnSpc>
            </a:pPr>
            <a:r>
              <a:rPr lang="en-US" sz="5600" dirty="0" smtClean="0">
                <a:solidFill>
                  <a:schemeClr val="tx2"/>
                </a:solidFill>
              </a:rPr>
              <a:t>  </a:t>
            </a:r>
            <a:endParaRPr lang="en-US" sz="5600" dirty="0">
              <a:solidFill>
                <a:schemeClr val="tx2"/>
              </a:solidFill>
            </a:endParaRPr>
          </a:p>
          <a:p>
            <a:pPr marL="285750" indent="-285750">
              <a:lnSpc>
                <a:spcPct val="120000"/>
              </a:lnSpc>
              <a:buClr>
                <a:schemeClr val="accent1"/>
              </a:buClr>
              <a:buFont typeface="Arial" charset="0"/>
              <a:buChar char="•"/>
            </a:pPr>
            <a:r>
              <a:rPr lang="en-US" sz="5600" dirty="0" smtClean="0">
                <a:solidFill>
                  <a:schemeClr val="tx2"/>
                </a:solidFill>
              </a:rPr>
              <a:t>Type of index: regular, text, geospatial, or hashed </a:t>
            </a:r>
          </a:p>
          <a:p>
            <a:pPr marL="285750" indent="-285750">
              <a:lnSpc>
                <a:spcPct val="120000"/>
              </a:lnSpc>
              <a:buClr>
                <a:schemeClr val="accent1"/>
              </a:buClr>
              <a:buFont typeface="Arial" charset="0"/>
              <a:buChar char="•"/>
            </a:pPr>
            <a:endParaRPr lang="en-US" sz="5600" dirty="0">
              <a:solidFill>
                <a:schemeClr val="tx2"/>
              </a:solidFill>
            </a:endParaRPr>
          </a:p>
          <a:p>
            <a:pPr marL="285750" indent="-285750">
              <a:lnSpc>
                <a:spcPct val="120000"/>
              </a:lnSpc>
              <a:buClr>
                <a:schemeClr val="accent1"/>
              </a:buClr>
              <a:buFont typeface="Arial" charset="0"/>
              <a:buChar char="•"/>
            </a:pPr>
            <a:r>
              <a:rPr lang="en-US" sz="5600" dirty="0" smtClean="0">
                <a:solidFill>
                  <a:schemeClr val="tx2"/>
                </a:solidFill>
              </a:rPr>
              <a:t>Size of index: how much space the index uses </a:t>
            </a:r>
          </a:p>
          <a:p>
            <a:pPr marL="285750" indent="-285750">
              <a:lnSpc>
                <a:spcPct val="120000"/>
              </a:lnSpc>
              <a:buClr>
                <a:schemeClr val="accent1"/>
              </a:buClr>
              <a:buFont typeface="Arial" charset="0"/>
              <a:buChar char="•"/>
            </a:pPr>
            <a:endParaRPr lang="en-US" sz="5600" dirty="0">
              <a:solidFill>
                <a:schemeClr val="tx2"/>
              </a:solidFill>
            </a:endParaRPr>
          </a:p>
          <a:p>
            <a:pPr marL="285750" indent="-285750">
              <a:lnSpc>
                <a:spcPct val="120000"/>
              </a:lnSpc>
              <a:buClr>
                <a:schemeClr val="accent1"/>
              </a:buClr>
              <a:buFont typeface="Arial" charset="0"/>
              <a:buChar char="•"/>
            </a:pPr>
            <a:r>
              <a:rPr lang="en-US" sz="5600" dirty="0" smtClean="0">
                <a:solidFill>
                  <a:schemeClr val="tx2"/>
                </a:solidFill>
              </a:rPr>
              <a:t>Index utilization: how many times the index has been used</a:t>
            </a:r>
          </a:p>
          <a:p>
            <a:pPr marL="285750" indent="-285750">
              <a:lnSpc>
                <a:spcPct val="120000"/>
              </a:lnSpc>
              <a:buClr>
                <a:schemeClr val="accent1"/>
              </a:buClr>
              <a:buFont typeface="Arial" charset="0"/>
              <a:buChar char="•"/>
            </a:pPr>
            <a:endParaRPr lang="en-US" sz="5600" dirty="0">
              <a:solidFill>
                <a:schemeClr val="tx2"/>
              </a:solidFill>
            </a:endParaRPr>
          </a:p>
          <a:p>
            <a:pPr marL="285750" indent="-285750">
              <a:lnSpc>
                <a:spcPct val="120000"/>
              </a:lnSpc>
              <a:buClr>
                <a:schemeClr val="accent1"/>
              </a:buClr>
              <a:buFont typeface="Arial" charset="0"/>
              <a:buChar char="•"/>
            </a:pPr>
            <a:r>
              <a:rPr lang="en-US" sz="5600" dirty="0" smtClean="0">
                <a:solidFill>
                  <a:schemeClr val="tx2"/>
                </a:solidFill>
              </a:rPr>
              <a:t>Special properties: unique index, compound index, etc. </a:t>
            </a:r>
          </a:p>
          <a:p>
            <a:pPr marL="285750" indent="-285750">
              <a:lnSpc>
                <a:spcPct val="150000"/>
              </a:lnSpc>
              <a:buClr>
                <a:schemeClr val="accent1"/>
              </a:buClr>
              <a:buFont typeface="Arial" charset="0"/>
              <a:buChar char="•"/>
            </a:pPr>
            <a:endParaRPr lang="en-US" sz="2900" dirty="0" smtClean="0">
              <a:solidFill>
                <a:schemeClr val="tx2"/>
              </a:solidFill>
            </a:endParaRPr>
          </a:p>
          <a:p>
            <a:pPr marL="285750" indent="-285750">
              <a:lnSpc>
                <a:spcPct val="150000"/>
              </a:lnSpc>
              <a:buClr>
                <a:schemeClr val="accent1"/>
              </a:buClr>
              <a:buFont typeface="Arial" charset="0"/>
              <a:buChar char="•"/>
            </a:pPr>
            <a:endParaRPr lang="en-US" sz="2900" b="1"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2900" dirty="0">
              <a:solidFill>
                <a:schemeClr val="tx2"/>
              </a:solidFill>
            </a:endParaRPr>
          </a:p>
          <a:p>
            <a:pPr marL="285750" indent="-285750">
              <a:buClr>
                <a:schemeClr val="accent1"/>
              </a:buClr>
              <a:buFont typeface="Arial" charset="0"/>
              <a:buChar char="•"/>
            </a:pPr>
            <a:endParaRPr lang="en-US" sz="1600" dirty="0">
              <a:solidFill>
                <a:schemeClr val="tx2"/>
              </a:solidFill>
            </a:endParaRPr>
          </a:p>
          <a:p>
            <a:pPr marL="285750" indent="-285750">
              <a:lnSpc>
                <a:spcPct val="150000"/>
              </a:lnSpc>
              <a:buFont typeface="Arial"/>
              <a:buChar char="•"/>
            </a:pPr>
            <a:endParaRPr lang="en-US" sz="1600" dirty="0" smtClean="0">
              <a:solidFill>
                <a:schemeClr val="tx2"/>
              </a:solidFill>
            </a:endParaRPr>
          </a:p>
          <a:p>
            <a:pPr>
              <a:lnSpc>
                <a:spcPct val="150000"/>
              </a:lnSpc>
            </a:pPr>
            <a:r>
              <a:rPr lang="en-US" sz="1600" dirty="0" smtClean="0">
                <a:solidFill>
                  <a:schemeClr val="tx2"/>
                </a:solidFill>
              </a:rPr>
              <a:t>  </a:t>
            </a:r>
            <a:endParaRPr lang="en-US" sz="1600" dirty="0">
              <a:solidFill>
                <a:schemeClr val="tx2"/>
              </a:solidFill>
            </a:endParaRPr>
          </a:p>
        </p:txBody>
      </p:sp>
      <p:pic>
        <p:nvPicPr>
          <p:cNvPr id="10" name="Picture 9" descr="Screen Shot 2016-07-25 at 3.22.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590800"/>
            <a:ext cx="3926822" cy="2529029"/>
          </a:xfrm>
          <a:prstGeom prst="rect">
            <a:avLst/>
          </a:prstGeom>
          <a:ln>
            <a:solidFill>
              <a:schemeClr val="tx2">
                <a:alpha val="50000"/>
              </a:schemeClr>
            </a:solidFill>
          </a:ln>
        </p:spPr>
      </p:pic>
    </p:spTree>
    <p:extLst>
      <p:ext uri="{BB962C8B-B14F-4D97-AF65-F5344CB8AC3E}">
        <p14:creationId xmlns:p14="http://schemas.microsoft.com/office/powerpoint/2010/main" val="7476429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2"/>
                </a:solidFill>
              </a:rPr>
              <a:t>4</a:t>
            </a:r>
            <a:r>
              <a:rPr lang="en-US" baseline="30000" dirty="0" smtClean="0">
                <a:solidFill>
                  <a:schemeClr val="tx2"/>
                </a:solidFill>
              </a:rPr>
              <a:t>th</a:t>
            </a:r>
            <a:r>
              <a:rPr lang="en-US" dirty="0" smtClean="0">
                <a:solidFill>
                  <a:schemeClr val="tx2"/>
                </a:solidFill>
              </a:rPr>
              <a:t> Most Popular, Fastest Growing</a:t>
            </a:r>
            <a:endParaRPr lang="en-US" dirty="0">
              <a:solidFill>
                <a:schemeClr val="tx2"/>
              </a:solidFill>
            </a:endParaRPr>
          </a:p>
        </p:txBody>
      </p:sp>
      <p:graphicFrame>
        <p:nvGraphicFramePr>
          <p:cNvPr id="14" name="Content Placeholder 4"/>
          <p:cNvGraphicFramePr>
            <a:graphicFrameLocks/>
          </p:cNvGraphicFramePr>
          <p:nvPr>
            <p:extLst>
              <p:ext uri="{D42A27DB-BD31-4B8C-83A1-F6EECF244321}">
                <p14:modId xmlns:p14="http://schemas.microsoft.com/office/powerpoint/2010/main" val="3495770372"/>
              </p:ext>
            </p:extLst>
          </p:nvPr>
        </p:nvGraphicFramePr>
        <p:xfrm>
          <a:off x="353666" y="1600200"/>
          <a:ext cx="11430000" cy="4038601"/>
        </p:xfrm>
        <a:graphic>
          <a:graphicData uri="http://schemas.openxmlformats.org/drawingml/2006/table">
            <a:tbl>
              <a:tblPr firstRow="1" bandRow="1">
                <a:effectLst>
                  <a:outerShdw blurRad="127000" dist="50800" dir="5400000" algn="t" rotWithShape="0">
                    <a:prstClr val="black">
                      <a:alpha val="10000"/>
                    </a:prstClr>
                  </a:outerShdw>
                </a:effectLst>
                <a:tableStyleId>{5C22544A-7EE6-4342-B048-85BDC9FD1C3A}</a:tableStyleId>
              </a:tblPr>
              <a:tblGrid>
                <a:gridCol w="1792809"/>
                <a:gridCol w="2159370"/>
                <a:gridCol w="2689458"/>
                <a:gridCol w="2128160"/>
                <a:gridCol w="2660203"/>
              </a:tblGrid>
              <a:tr h="505459">
                <a:tc>
                  <a:txBody>
                    <a:bodyPr/>
                    <a:lstStyle/>
                    <a:p>
                      <a:pPr lvl="1" algn="l"/>
                      <a:r>
                        <a:rPr lang="en-US" sz="1100" b="1" i="0" dirty="0" smtClean="0">
                          <a:solidFill>
                            <a:schemeClr val="bg1"/>
                          </a:solidFill>
                          <a:latin typeface="+mn-lt"/>
                        </a:rPr>
                        <a:t>RANK</a:t>
                      </a:r>
                      <a:endParaRPr lang="en-US" sz="1100" b="1" i="0" dirty="0">
                        <a:solidFill>
                          <a:schemeClr val="bg1"/>
                        </a:solidFill>
                        <a:latin typeface="+mn-lt"/>
                      </a:endParaRPr>
                    </a:p>
                  </a:txBody>
                  <a:tcPr marL="182880"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100" b="1" i="0" dirty="0" smtClean="0">
                          <a:solidFill>
                            <a:schemeClr val="bg1"/>
                          </a:solidFill>
                          <a:latin typeface="+mn-lt"/>
                        </a:rPr>
                        <a:t>DBMS</a:t>
                      </a:r>
                      <a:endParaRPr lang="en-US" sz="1100" b="1" i="0" dirty="0">
                        <a:solidFill>
                          <a:schemeClr val="bg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lvl="1" algn="l"/>
                      <a:r>
                        <a:rPr lang="en-US" sz="1100" b="1" i="0" dirty="0" smtClean="0">
                          <a:solidFill>
                            <a:schemeClr val="bg1"/>
                          </a:solidFill>
                          <a:latin typeface="+mn-lt"/>
                        </a:rPr>
                        <a:t>    MODEL</a:t>
                      </a:r>
                      <a:endParaRPr lang="en-US" sz="1100" b="1" i="0" dirty="0">
                        <a:solidFill>
                          <a:schemeClr val="bg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l"/>
                      <a:r>
                        <a:rPr lang="en-US" sz="1100" b="1" i="0" dirty="0" smtClean="0">
                          <a:solidFill>
                            <a:schemeClr val="bg1"/>
                          </a:solidFill>
                          <a:latin typeface="+mn-lt"/>
                        </a:rPr>
                        <a:t>SCORE</a:t>
                      </a:r>
                      <a:endParaRPr lang="en-US" sz="1100" b="1" i="0" dirty="0">
                        <a:solidFill>
                          <a:schemeClr val="bg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l"/>
                      <a:r>
                        <a:rPr lang="en-US" sz="1100" b="1" i="0" dirty="0" smtClean="0">
                          <a:solidFill>
                            <a:schemeClr val="bg1"/>
                          </a:solidFill>
                          <a:latin typeface="+mn-lt"/>
                        </a:rPr>
                        <a:t>GROWTH (20 MO)</a:t>
                      </a:r>
                      <a:endParaRPr lang="en-US" sz="1100" b="1" i="0" dirty="0">
                        <a:solidFill>
                          <a:schemeClr val="bg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1"/>
                    </a:solidFill>
                  </a:tcPr>
                </a:tc>
              </a:tr>
              <a:tr h="400906">
                <a:tc>
                  <a:txBody>
                    <a:bodyPr/>
                    <a:lstStyle/>
                    <a:p>
                      <a:pPr lvl="1" algn="l"/>
                      <a:r>
                        <a:rPr lang="en-US" sz="1000" dirty="0" smtClean="0">
                          <a:latin typeface="+mn-lt"/>
                        </a:rPr>
                        <a:t>1.</a:t>
                      </a:r>
                      <a:endParaRPr lang="en-US" sz="1000" dirty="0">
                        <a:latin typeface="+mn-lt"/>
                      </a:endParaRPr>
                    </a:p>
                  </a:txBody>
                  <a:tcPr marL="182880"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Oracle</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1" algn="l"/>
                      <a:r>
                        <a:rPr lang="en-US" sz="1000" dirty="0" smtClean="0">
                          <a:solidFill>
                            <a:srgbClr val="4E4C4C"/>
                          </a:solidFill>
                          <a:latin typeface="+mn-lt"/>
                        </a:rPr>
                        <a:t>Relational DBMS</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1,442</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-5%</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0906">
                <a:tc>
                  <a:txBody>
                    <a:bodyPr/>
                    <a:lstStyle/>
                    <a:p>
                      <a:pPr lvl="1" algn="l"/>
                      <a:r>
                        <a:rPr lang="en-US" sz="1000" dirty="0" smtClean="0">
                          <a:latin typeface="+mn-lt"/>
                        </a:rPr>
                        <a:t>2.</a:t>
                      </a:r>
                      <a:endParaRPr lang="en-US" sz="1000" dirty="0">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MySQL</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1,294</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2%</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r>
              <a:tr h="400906">
                <a:tc>
                  <a:txBody>
                    <a:bodyPr/>
                    <a:lstStyle/>
                    <a:p>
                      <a:pPr lvl="1" algn="l"/>
                      <a:r>
                        <a:rPr lang="en-US" sz="1000" dirty="0" smtClean="0">
                          <a:latin typeface="+mn-lt"/>
                        </a:rPr>
                        <a:t>3.</a:t>
                      </a:r>
                      <a:endParaRPr lang="en-US" sz="1000" dirty="0">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Microsoft SQL Server</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1,131</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-10%</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404">
                <a:tc>
                  <a:txBody>
                    <a:bodyPr/>
                    <a:lstStyle/>
                    <a:p>
                      <a:pPr lvl="1" algn="l"/>
                      <a:r>
                        <a:rPr lang="en-US" sz="1000" b="1" dirty="0" smtClean="0">
                          <a:solidFill>
                            <a:schemeClr val="tx1"/>
                          </a:solidFill>
                          <a:latin typeface="+mn-lt"/>
                        </a:rPr>
                        <a:t>4.</a:t>
                      </a:r>
                      <a:endParaRPr lang="en-US" sz="1000" b="1" dirty="0">
                        <a:solidFill>
                          <a:schemeClr val="tx1"/>
                        </a:solidFill>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accent1">
                          <a:lumMod val="40000"/>
                          <a:lumOff val="60000"/>
                        </a:schemeClr>
                      </a:fgClr>
                      <a:bgClr>
                        <a:schemeClr val="accent1">
                          <a:lumMod val="20000"/>
                          <a:lumOff val="80000"/>
                        </a:schemeClr>
                      </a:bgClr>
                    </a:pattFill>
                  </a:tcPr>
                </a:tc>
                <a:tc>
                  <a:txBody>
                    <a:bodyPr/>
                    <a:lstStyle/>
                    <a:p>
                      <a:pPr algn="l"/>
                      <a:r>
                        <a:rPr lang="en-US" sz="1000" b="1" dirty="0" smtClean="0">
                          <a:solidFill>
                            <a:schemeClr val="tx1"/>
                          </a:solidFill>
                          <a:latin typeface="+mn-lt"/>
                        </a:rPr>
                        <a:t>MongoDB</a:t>
                      </a:r>
                      <a:endParaRPr lang="en-US" sz="1000" b="1" dirty="0">
                        <a:solidFill>
                          <a:schemeClr val="tx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accent1">
                          <a:lumMod val="40000"/>
                          <a:lumOff val="60000"/>
                        </a:schemeClr>
                      </a:fgClr>
                      <a:bgClr>
                        <a:schemeClr val="accent1">
                          <a:lumMod val="20000"/>
                          <a:lumOff val="80000"/>
                        </a:schemeClr>
                      </a:bgClr>
                    </a:pattFill>
                  </a:tcPr>
                </a:tc>
                <a:tc>
                  <a:txBody>
                    <a:bodyPr/>
                    <a:lstStyle/>
                    <a:p>
                      <a:pPr lvl="1" algn="l"/>
                      <a:r>
                        <a:rPr lang="en-US" sz="1000" b="1" dirty="0" smtClean="0">
                          <a:solidFill>
                            <a:schemeClr val="tx1"/>
                          </a:solidFill>
                          <a:latin typeface="+mn-lt"/>
                        </a:rPr>
                        <a:t>Document Store</a:t>
                      </a:r>
                      <a:endParaRPr lang="en-US" sz="1000" b="1" dirty="0">
                        <a:solidFill>
                          <a:schemeClr val="tx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accent1">
                          <a:lumMod val="40000"/>
                          <a:lumOff val="60000"/>
                        </a:schemeClr>
                      </a:fgClr>
                      <a:bgClr>
                        <a:schemeClr val="accent1">
                          <a:lumMod val="20000"/>
                          <a:lumOff val="80000"/>
                        </a:schemeClr>
                      </a:bgClr>
                    </a:pattFill>
                  </a:tcPr>
                </a:tc>
                <a:tc>
                  <a:txBody>
                    <a:bodyPr/>
                    <a:lstStyle/>
                    <a:p>
                      <a:pPr algn="l"/>
                      <a:r>
                        <a:rPr lang="en-US" sz="1000" b="1" dirty="0" smtClean="0">
                          <a:solidFill>
                            <a:schemeClr val="tx1"/>
                          </a:solidFill>
                          <a:latin typeface="+mn-lt"/>
                        </a:rPr>
                        <a:t>277</a:t>
                      </a:r>
                      <a:endParaRPr lang="en-US" sz="1000" b="1" dirty="0">
                        <a:solidFill>
                          <a:schemeClr val="tx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accent1">
                          <a:lumMod val="40000"/>
                          <a:lumOff val="60000"/>
                        </a:schemeClr>
                      </a:fgClr>
                      <a:bgClr>
                        <a:schemeClr val="accent1">
                          <a:lumMod val="20000"/>
                          <a:lumOff val="80000"/>
                        </a:schemeClr>
                      </a:bgClr>
                    </a:pattFill>
                  </a:tcPr>
                </a:tc>
                <a:tc>
                  <a:txBody>
                    <a:bodyPr/>
                    <a:lstStyle/>
                    <a:p>
                      <a:pPr algn="l"/>
                      <a:r>
                        <a:rPr lang="en-US" sz="1000" b="1" dirty="0" smtClean="0">
                          <a:solidFill>
                            <a:schemeClr val="tx1"/>
                          </a:solidFill>
                          <a:latin typeface="+mn-lt"/>
                        </a:rPr>
                        <a:t>172%</a:t>
                      </a:r>
                      <a:endParaRPr lang="en-US" sz="1000" b="1" dirty="0">
                        <a:solidFill>
                          <a:schemeClr val="tx1"/>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accent1">
                          <a:lumMod val="40000"/>
                          <a:lumOff val="60000"/>
                        </a:schemeClr>
                      </a:fgClr>
                      <a:bgClr>
                        <a:schemeClr val="accent1">
                          <a:lumMod val="20000"/>
                          <a:lumOff val="80000"/>
                        </a:schemeClr>
                      </a:bgClr>
                    </a:pattFill>
                  </a:tcPr>
                </a:tc>
              </a:tr>
              <a:tr h="388404">
                <a:tc>
                  <a:txBody>
                    <a:bodyPr/>
                    <a:lstStyle/>
                    <a:p>
                      <a:pPr lvl="1" algn="l"/>
                      <a:r>
                        <a:rPr lang="en-US" sz="1000" dirty="0" smtClean="0">
                          <a:solidFill>
                            <a:srgbClr val="4E4C4C"/>
                          </a:solidFill>
                          <a:latin typeface="+mn-lt"/>
                        </a:rPr>
                        <a:t>5.</a:t>
                      </a:r>
                      <a:endParaRPr lang="en-US" sz="1000" dirty="0">
                        <a:solidFill>
                          <a:srgbClr val="4E4C4C"/>
                        </a:solidFill>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a:buNone/>
                      </a:pPr>
                      <a:r>
                        <a:rPr lang="en-US" sz="1000" dirty="0" smtClean="0">
                          <a:solidFill>
                            <a:srgbClr val="4E4C4C"/>
                          </a:solidFill>
                          <a:latin typeface="+mn-lt"/>
                        </a:rPr>
                        <a:t>PostgreSQL</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marR="0" lvl="1" indent="0" algn="l" defTabSz="457200" rtl="0" eaLnBrk="1" fontAlgn="auto" latinLnBrk="0" hangingPunct="1">
                        <a:lnSpc>
                          <a:spcPct val="100000"/>
                        </a:lnSpc>
                        <a:spcBef>
                          <a:spcPts val="0"/>
                        </a:spcBef>
                        <a:spcAft>
                          <a:spcPts val="0"/>
                        </a:spcAft>
                        <a:buClrTx/>
                        <a:buSzTx/>
                        <a:buFont typeface="Arial"/>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a:buNone/>
                      </a:pPr>
                      <a:r>
                        <a:rPr lang="en-US" sz="1000" dirty="0" smtClean="0">
                          <a:solidFill>
                            <a:srgbClr val="4E4C4C"/>
                          </a:solidFill>
                          <a:latin typeface="+mn-lt"/>
                        </a:rPr>
                        <a:t>273</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a:buNone/>
                      </a:pPr>
                      <a:r>
                        <a:rPr lang="en-US" sz="1000" dirty="0" smtClean="0">
                          <a:solidFill>
                            <a:srgbClr val="4E4C4C"/>
                          </a:solidFill>
                          <a:latin typeface="+mn-lt"/>
                        </a:rPr>
                        <a:t>40%</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404">
                <a:tc>
                  <a:txBody>
                    <a:bodyPr/>
                    <a:lstStyle/>
                    <a:p>
                      <a:pPr lvl="1" algn="l"/>
                      <a:r>
                        <a:rPr lang="en-US" sz="1000" dirty="0" smtClean="0">
                          <a:latin typeface="+mn-lt"/>
                        </a:rPr>
                        <a:t>6.</a:t>
                      </a:r>
                      <a:endParaRPr lang="en-US" sz="1000" dirty="0">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DB2</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201</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11%</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r>
              <a:tr h="388404">
                <a:tc>
                  <a:txBody>
                    <a:bodyPr/>
                    <a:lstStyle/>
                    <a:p>
                      <a:pPr lvl="1" algn="l"/>
                      <a:r>
                        <a:rPr lang="en-US" sz="1000" dirty="0" smtClean="0">
                          <a:latin typeface="+mn-lt"/>
                        </a:rPr>
                        <a:t>7.</a:t>
                      </a:r>
                      <a:endParaRPr lang="en-US" sz="1000" dirty="0">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Microsoft Access</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146</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-26%</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88404">
                <a:tc>
                  <a:txBody>
                    <a:bodyPr/>
                    <a:lstStyle/>
                    <a:p>
                      <a:pPr lvl="1" algn="l"/>
                      <a:r>
                        <a:rPr lang="en-US" sz="1000" dirty="0" smtClean="0">
                          <a:solidFill>
                            <a:srgbClr val="4E4C4C"/>
                          </a:solidFill>
                          <a:latin typeface="+mn-lt"/>
                        </a:rPr>
                        <a:t>8.</a:t>
                      </a:r>
                      <a:endParaRPr lang="en-US" sz="1000" dirty="0">
                        <a:solidFill>
                          <a:srgbClr val="4E4C4C"/>
                        </a:solidFill>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Cassandra</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Wide Column</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107</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c>
                  <a:txBody>
                    <a:bodyPr/>
                    <a:lstStyle/>
                    <a:p>
                      <a:pPr algn="l"/>
                      <a:r>
                        <a:rPr lang="en-US" sz="1000" dirty="0" smtClean="0">
                          <a:solidFill>
                            <a:srgbClr val="4E4C4C"/>
                          </a:solidFill>
                          <a:latin typeface="+mn-lt"/>
                        </a:rPr>
                        <a:t>87%</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5F6F7"/>
                    </a:solidFill>
                  </a:tcPr>
                </a:tc>
              </a:tr>
              <a:tr h="388404">
                <a:tc>
                  <a:txBody>
                    <a:bodyPr/>
                    <a:lstStyle/>
                    <a:p>
                      <a:pPr lvl="1" algn="l"/>
                      <a:r>
                        <a:rPr lang="en-US" sz="1000" dirty="0" smtClean="0">
                          <a:solidFill>
                            <a:srgbClr val="4E4C4C"/>
                          </a:solidFill>
                          <a:latin typeface="+mn-lt"/>
                        </a:rPr>
                        <a:t>9.</a:t>
                      </a:r>
                      <a:endParaRPr lang="en-US" sz="1000" dirty="0">
                        <a:solidFill>
                          <a:srgbClr val="4E4C4C"/>
                        </a:solidFill>
                        <a:latin typeface="+mn-lt"/>
                      </a:endParaRPr>
                    </a:p>
                  </a:txBody>
                  <a:tcPr marL="182880"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SQLite</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sz="1000" dirty="0" smtClean="0">
                          <a:solidFill>
                            <a:srgbClr val="4E4C4C"/>
                          </a:solidFill>
                          <a:latin typeface="+mn-lt"/>
                        </a:rPr>
                        <a:t>Relational DBMS</a:t>
                      </a: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105</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000" dirty="0" smtClean="0">
                          <a:solidFill>
                            <a:srgbClr val="4E4C4C"/>
                          </a:solidFill>
                          <a:latin typeface="+mn-lt"/>
                        </a:rPr>
                        <a:t>19%</a:t>
                      </a:r>
                      <a:endParaRPr lang="en-US" sz="1000" dirty="0">
                        <a:solidFill>
                          <a:srgbClr val="4E4C4C"/>
                        </a:solidFill>
                        <a:latin typeface="+mn-lt"/>
                      </a:endParaRPr>
                    </a:p>
                  </a:txBody>
                  <a:tcPr marL="1828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5" name="Shape 112"/>
          <p:cNvSpPr>
            <a:spLocks noChangeArrowheads="1"/>
          </p:cNvSpPr>
          <p:nvPr/>
        </p:nvSpPr>
        <p:spPr bwMode="auto">
          <a:xfrm>
            <a:off x="434980" y="6324600"/>
            <a:ext cx="7295362" cy="23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buClr>
                <a:srgbClr val="1D1410"/>
              </a:buClr>
              <a:buSzPct val="25000"/>
              <a:buFont typeface="Arial" pitchFamily="34" charset="0"/>
              <a:buNone/>
              <a:defRPr/>
            </a:pPr>
            <a:r>
              <a:rPr lang="en-US" sz="1000" i="1" dirty="0">
                <a:solidFill>
                  <a:srgbClr val="1D1410"/>
                </a:solidFill>
                <a:latin typeface="Arial" pitchFamily="34" charset="0"/>
                <a:cs typeface="Arial" pitchFamily="34" charset="0"/>
                <a:sym typeface="Arial" pitchFamily="34" charset="0"/>
              </a:rPr>
              <a:t>Source: </a:t>
            </a:r>
            <a:r>
              <a:rPr lang="en-US" sz="1000" i="1" dirty="0" smtClean="0">
                <a:solidFill>
                  <a:schemeClr val="hlink"/>
                </a:solidFill>
                <a:latin typeface="Arial" pitchFamily="34" charset="0"/>
                <a:cs typeface="Arial" pitchFamily="34" charset="0"/>
                <a:sym typeface="Arial" pitchFamily="34" charset="0"/>
                <a:hlinkClick r:id="rId3"/>
              </a:rPr>
              <a:t>DB-engines database popularity rankings; May 2015 </a:t>
            </a:r>
            <a:endParaRPr lang="en-US" sz="1000" dirty="0">
              <a:solidFill>
                <a:schemeClr val="hlink"/>
              </a:solidFill>
              <a:latin typeface="Arial" pitchFamily="34" charset="0"/>
              <a:cs typeface="Arial" pitchFamily="34" charset="0"/>
              <a:sym typeface="Arial" pitchFamily="34" charset="0"/>
              <a:hlinkClick r:id="rId3"/>
            </a:endParaRPr>
          </a:p>
        </p:txBody>
      </p:sp>
    </p:spTree>
    <p:extLst>
      <p:ext uri="{BB962C8B-B14F-4D97-AF65-F5344CB8AC3E}">
        <p14:creationId xmlns:p14="http://schemas.microsoft.com/office/powerpoint/2010/main" val="281044886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ngoDB-Test">
  <a:themeElements>
    <a:clrScheme name="MongoDB Colors 2">
      <a:dk1>
        <a:srgbClr val="212121"/>
      </a:dk1>
      <a:lt1>
        <a:srgbClr val="FFFFFF"/>
      </a:lt1>
      <a:dk2>
        <a:srgbClr val="42494F"/>
      </a:dk2>
      <a:lt2>
        <a:srgbClr val="EAEAEA"/>
      </a:lt2>
      <a:accent1>
        <a:srgbClr val="69B241"/>
      </a:accent1>
      <a:accent2>
        <a:srgbClr val="D53E59"/>
      </a:accent2>
      <a:accent3>
        <a:srgbClr val="F57C00"/>
      </a:accent3>
      <a:accent4>
        <a:srgbClr val="0097A7"/>
      </a:accent4>
      <a:accent5>
        <a:srgbClr val="FFD478"/>
      </a:accent5>
      <a:accent6>
        <a:srgbClr val="FF7D78"/>
      </a:accent6>
      <a:hlink>
        <a:srgbClr val="69B241"/>
      </a:hlink>
      <a:folHlink>
        <a:srgbClr val="589636"/>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MongoDB-Test" id="{E0F8BC6D-8C27-D541-A97E-67392D9E3EB8}" vid="{74FD68D3-BA78-444B-B8A3-98C6155FFB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MongoDB-Test</Template>
  <TotalTime>13677</TotalTime>
  <Words>5039</Words>
  <Application>Microsoft Macintosh PowerPoint</Application>
  <PresentationFormat>Custom</PresentationFormat>
  <Paragraphs>1055</Paragraphs>
  <Slides>82</Slides>
  <Notes>66</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MongoDB-Test</vt:lpstr>
      <vt:lpstr>PowerPoint Presentation</vt:lpstr>
      <vt:lpstr>Table of Contents</vt:lpstr>
      <vt:lpstr>MongoDB Overview</vt:lpstr>
      <vt:lpstr>About MongoDB, Inc.</vt:lpstr>
      <vt:lpstr>MongoDB Use Cases</vt:lpstr>
      <vt:lpstr>Expanded Use Case Coverage</vt:lpstr>
      <vt:lpstr>PowerPoint Presentation</vt:lpstr>
      <vt:lpstr>PowerPoint Presentation</vt:lpstr>
      <vt:lpstr>4th Most Popular, Fastest Growing</vt:lpstr>
      <vt:lpstr>PowerPoint Presentation</vt:lpstr>
      <vt:lpstr>MongoDB named a leader in The Forrester Wave™: Big Data NoSQL, Q3 2016</vt:lpstr>
      <vt:lpstr>PowerPoint Presentation</vt:lpstr>
      <vt:lpstr>How We Can Help</vt:lpstr>
      <vt:lpstr>Flexible Data Model </vt:lpstr>
      <vt:lpstr>Document Model</vt:lpstr>
      <vt:lpstr>Documents are Rich Data Structures</vt:lpstr>
      <vt:lpstr>Documents are Flexible</vt:lpstr>
      <vt:lpstr>Drivers &amp; Frameworks</vt:lpstr>
      <vt:lpstr>Development – The Past</vt:lpstr>
      <vt:lpstr>Development – With MongoDB</vt:lpstr>
      <vt:lpstr>Data Governance</vt:lpstr>
      <vt:lpstr>Data Governance: Document Validation</vt:lpstr>
      <vt:lpstr>Document Validation Example</vt:lpstr>
      <vt:lpstr>Expressive Query Language &amp; Secondary Indexes </vt:lpstr>
      <vt:lpstr>MongoDB is Full-Featured</vt:lpstr>
      <vt:lpstr>Dynamic Lookup</vt:lpstr>
      <vt:lpstr>Model of the Aggregation Framework</vt:lpstr>
      <vt:lpstr>Richer In-Database Analytics &amp; Search</vt:lpstr>
      <vt:lpstr>High Availability &amp; Uptime</vt:lpstr>
      <vt:lpstr>Replica Sets</vt:lpstr>
      <vt:lpstr>Replica Sets – Workload Isolation</vt:lpstr>
      <vt:lpstr>Replica Set Creation</vt:lpstr>
      <vt:lpstr>Replica Set - Initialize</vt:lpstr>
      <vt:lpstr>Replica Set - Failure</vt:lpstr>
      <vt:lpstr>Replica Set - Failover</vt:lpstr>
      <vt:lpstr>Replica Set - Recovery</vt:lpstr>
      <vt:lpstr>Replica Set - Recovered</vt:lpstr>
      <vt:lpstr>Strong Consistency</vt:lpstr>
      <vt:lpstr>Strong Consistency</vt:lpstr>
      <vt:lpstr>Elastic Scalability </vt:lpstr>
      <vt:lpstr>Elastic Scalability: Automatic Sharding</vt:lpstr>
      <vt:lpstr>Query Routing</vt:lpstr>
      <vt:lpstr>Designed for Performance</vt:lpstr>
      <vt:lpstr>Performance at Scale</vt:lpstr>
      <vt:lpstr>Performance at Scale</vt:lpstr>
      <vt:lpstr>Deployment Architectures</vt:lpstr>
      <vt:lpstr>Single Data Center Deployment</vt:lpstr>
      <vt:lpstr>Active / Active Data Center</vt:lpstr>
      <vt:lpstr>Active / Standby Data Center</vt:lpstr>
      <vt:lpstr>Deploy Global, Access Local </vt:lpstr>
      <vt:lpstr>Replicate Data Near Users</vt:lpstr>
      <vt:lpstr>Security</vt:lpstr>
      <vt:lpstr>MongoDB Security Features</vt:lpstr>
      <vt:lpstr>Work with Hadoop/Spark &amp;  Analytics</vt:lpstr>
      <vt:lpstr>MongoDB &amp; Hadoop</vt:lpstr>
      <vt:lpstr>MongoDB in the Analytics Landscape</vt:lpstr>
      <vt:lpstr>MongoDB Connector for Apache Spark</vt:lpstr>
      <vt:lpstr>Analytics Landscape</vt:lpstr>
      <vt:lpstr>Analytics &amp; BI Integration</vt:lpstr>
      <vt:lpstr>MongoDB Connector for BI</vt:lpstr>
      <vt:lpstr>Appendix – Comparison Charts vs. Key/Value, RDBMS</vt:lpstr>
      <vt:lpstr>Data Model Comparison</vt:lpstr>
      <vt:lpstr>Query Model Comparison</vt:lpstr>
      <vt:lpstr>Operational Capabilities Comparison</vt:lpstr>
      <vt:lpstr>Appendix – GridFS</vt:lpstr>
      <vt:lpstr>Store Large Files</vt:lpstr>
      <vt:lpstr>Management Platform and Tools </vt:lpstr>
      <vt:lpstr>The Best Way to Run MongoDB </vt:lpstr>
      <vt:lpstr>How Ops Manager Works</vt:lpstr>
      <vt:lpstr>Monitoring &amp; Alerting</vt:lpstr>
      <vt:lpstr>APM Integration</vt:lpstr>
      <vt:lpstr>Visual Query Profiler</vt:lpstr>
      <vt:lpstr>Index Suggestions</vt:lpstr>
      <vt:lpstr>Automated Index Builds</vt:lpstr>
      <vt:lpstr>Database Automation</vt:lpstr>
      <vt:lpstr>Backup with Point-in-time Recovery</vt:lpstr>
      <vt:lpstr>MongoDB Compass</vt:lpstr>
      <vt:lpstr>MongoDB Compass</vt:lpstr>
      <vt:lpstr>MongoDB Compass</vt:lpstr>
      <vt:lpstr>MongoDB Compass</vt:lpstr>
      <vt:lpstr>MongoDB Compass</vt:lpstr>
      <vt:lpstr>MongoDB Compass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Daiji Shikama</dc:creator>
  <cp:lastModifiedBy>TJ Tang</cp:lastModifiedBy>
  <cp:revision>229</cp:revision>
  <dcterms:created xsi:type="dcterms:W3CDTF">2016-02-04T01:59:23Z</dcterms:created>
  <dcterms:modified xsi:type="dcterms:W3CDTF">2016-09-20T16:16:17Z</dcterms:modified>
</cp:coreProperties>
</file>